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62" r:id="rId3"/>
    <p:sldId id="851" r:id="rId4"/>
    <p:sldId id="357" r:id="rId5"/>
    <p:sldId id="3163" r:id="rId6"/>
    <p:sldId id="3164" r:id="rId7"/>
    <p:sldId id="300" r:id="rId8"/>
  </p:sldIdLst>
  <p:sldSz cx="9144000" cy="5143500" type="screen16x9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61" autoAdjust="0"/>
  </p:normalViewPr>
  <p:slideViewPr>
    <p:cSldViewPr showGuides="1">
      <p:cViewPr varScale="1">
        <p:scale>
          <a:sx n="139" d="100"/>
          <a:sy n="139" d="100"/>
        </p:scale>
        <p:origin x="80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8915D-A771-4CEB-9568-D4696A72F960}" type="datetimeFigureOut">
              <a:rPr lang="es-CL" smtClean="0"/>
              <a:t>22-09-2022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310B-B658-4EE2-9B60-320599900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52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1590" y="1419953"/>
            <a:ext cx="4570411" cy="1687578"/>
          </a:xfrm>
          <a:prstGeom prst="rect">
            <a:avLst/>
          </a:prstGeom>
          <a:solidFill>
            <a:srgbClr val="0F69B5"/>
          </a:solidFill>
          <a:ln>
            <a:noFill/>
          </a:ln>
          <a:effectLst>
            <a:outerShdw blurRad="50800" dist="38100" dir="10800000" sx="1000" sy="1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 userDrawn="1"/>
        </p:nvSpPr>
        <p:spPr>
          <a:xfrm>
            <a:off x="4572000" y="1419953"/>
            <a:ext cx="4572000" cy="1687578"/>
          </a:xfrm>
          <a:prstGeom prst="rect">
            <a:avLst/>
          </a:prstGeom>
          <a:solidFill>
            <a:srgbClr val="EC3C47"/>
          </a:solidFill>
          <a:ln>
            <a:noFill/>
          </a:ln>
          <a:effectLst>
            <a:outerShdw blurRad="50800" dist="38100" sx="1000" sy="10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s-CL"/>
          </a:p>
        </p:txBody>
      </p:sp>
      <p:pic>
        <p:nvPicPr>
          <p:cNvPr id="9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1656" y="5063768"/>
            <a:ext cx="1032345" cy="86876"/>
          </a:xfrm>
          <a:prstGeom prst="rect">
            <a:avLst/>
          </a:prstGeom>
        </p:spPr>
      </p:pic>
      <p:pic>
        <p:nvPicPr>
          <p:cNvPr id="10" name="Imagen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7144"/>
            <a:ext cx="1682641" cy="100593"/>
          </a:xfrm>
          <a:prstGeom prst="rect">
            <a:avLst/>
          </a:prstGeom>
        </p:spPr>
      </p:pic>
      <p:sp>
        <p:nvSpPr>
          <p:cNvPr id="13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C92B-0C9A-4FB0-BE80-1D7CC35F08E2}" type="slidenum">
              <a:rPr lang="es-CL" smtClean="0"/>
              <a:t>‹Nº›</a:t>
            </a:fld>
            <a:endParaRPr lang="es-CL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789552"/>
            <a:ext cx="8229600" cy="1350150"/>
          </a:xfrm>
        </p:spPr>
        <p:txBody>
          <a:bodyPr>
            <a:normAutofit/>
          </a:bodyPr>
          <a:lstStyle>
            <a:lvl1pPr>
              <a:defRPr sz="2400" b="1" baseline="0">
                <a:latin typeface="+mn-lt"/>
              </a:defRPr>
            </a:lvl1pPr>
          </a:lstStyle>
          <a:p>
            <a:r>
              <a:rPr lang="es-ES" dirty="0"/>
              <a:t>Titulo Presentación</a:t>
            </a:r>
            <a:endParaRPr lang="es-CL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1656" y="5063768"/>
            <a:ext cx="1032345" cy="8687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7144"/>
            <a:ext cx="1682641" cy="100593"/>
          </a:xfrm>
          <a:prstGeom prst="rect">
            <a:avLst/>
          </a:prstGeom>
        </p:spPr>
      </p:pic>
      <p:sp>
        <p:nvSpPr>
          <p:cNvPr id="11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C92B-0C9A-4FB0-BE80-1D7CC35F08E2}" type="slidenum">
              <a:rPr lang="es-CL" smtClean="0"/>
              <a:t>‹Nº›</a:t>
            </a:fld>
            <a:endParaRPr lang="es-CL"/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5" name="14 Marcador de contenido"/>
          <p:cNvSpPr>
            <a:spLocks noGrp="1"/>
          </p:cNvSpPr>
          <p:nvPr>
            <p:ph sz="quarter" idx="11" hasCustomPrompt="1"/>
          </p:nvPr>
        </p:nvSpPr>
        <p:spPr>
          <a:xfrm>
            <a:off x="2296319" y="2230760"/>
            <a:ext cx="4536281" cy="5753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s-ES" dirty="0"/>
              <a:t>Subtitulo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8825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de Te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1656" y="5063768"/>
            <a:ext cx="1032345" cy="86876"/>
          </a:xfrm>
          <a:prstGeom prst="rect">
            <a:avLst/>
          </a:prstGeom>
        </p:spPr>
      </p:pic>
      <p:sp>
        <p:nvSpPr>
          <p:cNvPr id="12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C92B-0C9A-4FB0-BE80-1D7CC35F08E2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7" name="1 Título"/>
          <p:cNvSpPr>
            <a:spLocks noGrp="1"/>
          </p:cNvSpPr>
          <p:nvPr>
            <p:ph type="title" hasCustomPrompt="1"/>
          </p:nvPr>
        </p:nvSpPr>
        <p:spPr>
          <a:xfrm>
            <a:off x="2843809" y="213488"/>
            <a:ext cx="5184575" cy="702078"/>
          </a:xfrm>
        </p:spPr>
        <p:txBody>
          <a:bodyPr>
            <a:normAutofit/>
          </a:bodyPr>
          <a:lstStyle>
            <a:lvl1pPr algn="l">
              <a:defRPr sz="2400" b="1" baseline="0">
                <a:latin typeface="+mn-lt"/>
              </a:defRPr>
            </a:lvl1pPr>
          </a:lstStyle>
          <a:p>
            <a:r>
              <a:rPr lang="es-ES" dirty="0"/>
              <a:t>Contenidos</a:t>
            </a:r>
            <a:endParaRPr lang="es-CL" dirty="0"/>
          </a:p>
        </p:txBody>
      </p:sp>
      <p:sp>
        <p:nvSpPr>
          <p:cNvPr id="19" name="18 Marcador de texto"/>
          <p:cNvSpPr>
            <a:spLocks noGrp="1"/>
          </p:cNvSpPr>
          <p:nvPr>
            <p:ph type="body" sz="quarter" idx="10"/>
          </p:nvPr>
        </p:nvSpPr>
        <p:spPr>
          <a:xfrm>
            <a:off x="2843213" y="1276350"/>
            <a:ext cx="5185171" cy="3383632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2700338" cy="5143500"/>
          </a:xfrm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211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va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1656" y="5063768"/>
            <a:ext cx="1032345" cy="86876"/>
          </a:xfrm>
          <a:prstGeom prst="rect">
            <a:avLst/>
          </a:prstGeom>
        </p:spPr>
      </p:pic>
      <p:pic>
        <p:nvPicPr>
          <p:cNvPr id="11" name="Imagen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7144"/>
            <a:ext cx="1682641" cy="100593"/>
          </a:xfrm>
          <a:prstGeom prst="rect">
            <a:avLst/>
          </a:prstGeom>
        </p:spPr>
      </p:pic>
      <p:sp>
        <p:nvSpPr>
          <p:cNvPr id="12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C92B-0C9A-4FB0-BE80-1D7CC35F08E2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3" name="18 Marcador de texto"/>
          <p:cNvSpPr>
            <a:spLocks noGrp="1"/>
          </p:cNvSpPr>
          <p:nvPr>
            <p:ph type="body" sz="quarter" idx="10"/>
          </p:nvPr>
        </p:nvSpPr>
        <p:spPr>
          <a:xfrm>
            <a:off x="467544" y="1276350"/>
            <a:ext cx="8160283" cy="3383632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339725"/>
            <a:ext cx="8159750" cy="719138"/>
          </a:xfr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 dirty="0"/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417218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68A1-CD9F-4BA1-A843-42468DB170B9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22-09-2022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68C1-6E8A-46C5-9368-8B5732C523BD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3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FD0ED-3F15-4923-B2FA-8A3DC3FB9FBA}" type="datetimeFigureOut">
              <a:rPr lang="es-CL" smtClean="0"/>
              <a:t>22-09-2022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C92B-0C9A-4FB0-BE80-1D7CC35F08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26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98781" y="3579862"/>
            <a:ext cx="6981142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500" b="1" dirty="0"/>
              <a:t>Ley de Eficiencia Energética Sector Público – 21.305</a:t>
            </a:r>
          </a:p>
          <a:p>
            <a:pPr algn="ctr"/>
            <a:r>
              <a:rPr lang="es-CL" sz="2000" dirty="0"/>
              <a:t>Subsecretaría de Energía</a:t>
            </a:r>
          </a:p>
          <a:p>
            <a:pPr algn="ctr"/>
            <a:r>
              <a:rPr lang="es-CL" sz="2000" dirty="0"/>
              <a:t>Septiembre 2022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571" y="1431774"/>
            <a:ext cx="4729669" cy="167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3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1 Rectángulo"/>
          <p:cNvSpPr/>
          <p:nvPr/>
        </p:nvSpPr>
        <p:spPr>
          <a:xfrm>
            <a:off x="-150730" y="2464848"/>
            <a:ext cx="228417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ctr"/>
            <a:r>
              <a:rPr lang="es-ES" sz="1500" b="1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Institucionalizar </a:t>
            </a:r>
            <a:r>
              <a:rPr lang="es-ES" sz="15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eficiencia energética</a:t>
            </a:r>
            <a:endParaRPr lang="es-ES" sz="1500" b="1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16 Rectángulo"/>
          <p:cNvSpPr/>
          <p:nvPr/>
        </p:nvSpPr>
        <p:spPr>
          <a:xfrm>
            <a:off x="2208421" y="2460358"/>
            <a:ext cx="23527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5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energética de </a:t>
            </a:r>
            <a:r>
              <a:rPr lang="es-ES" sz="1500" b="1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grandes consumidores</a:t>
            </a:r>
            <a:endParaRPr lang="es-CL" sz="15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8" name="17 Rectángulo"/>
          <p:cNvSpPr/>
          <p:nvPr/>
        </p:nvSpPr>
        <p:spPr>
          <a:xfrm>
            <a:off x="4732845" y="2462014"/>
            <a:ext cx="20172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5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Etiquetado energético</a:t>
            </a:r>
          </a:p>
          <a:p>
            <a:pPr algn="ctr"/>
            <a:r>
              <a:rPr lang="es-ES" sz="15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ES" sz="1500" b="1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edificaciones</a:t>
            </a:r>
            <a:endParaRPr lang="es-CL" sz="15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9" name="18 Rectángulo"/>
          <p:cNvSpPr/>
          <p:nvPr/>
        </p:nvSpPr>
        <p:spPr>
          <a:xfrm>
            <a:off x="6956711" y="2460806"/>
            <a:ext cx="21292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5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Estándares de eficiencia para </a:t>
            </a:r>
            <a:r>
              <a:rPr lang="es-ES" sz="1500" b="1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vehículos</a:t>
            </a:r>
            <a:endParaRPr lang="es-CL" sz="15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81" y="825643"/>
            <a:ext cx="1517837" cy="134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185" y="969673"/>
            <a:ext cx="2349078" cy="1175426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820" y="985298"/>
            <a:ext cx="2349078" cy="1175426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048" y="1016006"/>
            <a:ext cx="2349078" cy="1175426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B1DADDDC-AD20-B64A-A353-7916DA8B9E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0964" y="0"/>
            <a:ext cx="2235256" cy="121605"/>
          </a:xfrm>
          <a:prstGeom prst="rect">
            <a:avLst/>
          </a:prstGeom>
        </p:spPr>
      </p:pic>
      <p:sp>
        <p:nvSpPr>
          <p:cNvPr id="75" name="Rectángulo 74">
            <a:extLst>
              <a:ext uri="{FF2B5EF4-FFF2-40B4-BE49-F238E27FC236}">
                <a16:creationId xmlns:a16="http://schemas.microsoft.com/office/drawing/2014/main" id="{DF00D509-87F5-3741-99EA-6B59FE367B57}"/>
              </a:ext>
            </a:extLst>
          </p:cNvPr>
          <p:cNvSpPr/>
          <p:nvPr/>
        </p:nvSpPr>
        <p:spPr>
          <a:xfrm>
            <a:off x="0" y="4912666"/>
            <a:ext cx="9144000" cy="230834"/>
          </a:xfrm>
          <a:prstGeom prst="rect">
            <a:avLst/>
          </a:prstGeom>
          <a:solidFill>
            <a:srgbClr val="255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350">
              <a:solidFill>
                <a:srgbClr val="354B6D"/>
              </a:solidFill>
            </a:endParaRP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73E16035-E974-B24C-8A1E-B554FB90986D}"/>
              </a:ext>
            </a:extLst>
          </p:cNvPr>
          <p:cNvSpPr/>
          <p:nvPr/>
        </p:nvSpPr>
        <p:spPr>
          <a:xfrm>
            <a:off x="7876675" y="4935751"/>
            <a:ext cx="115768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L" sz="750" dirty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Ministerio de Energía |  </a:t>
            </a:r>
            <a:fld id="{DEC68AFB-F086-48CE-9C44-8B1E6EB46395}" type="slidenum">
              <a:rPr lang="es-CL" sz="75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pPr algn="r"/>
              <a:t>2</a:t>
            </a:fld>
            <a:endParaRPr lang="es-CL" sz="750" dirty="0">
              <a:solidFill>
                <a:schemeClr val="bg1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62064" y="3522655"/>
            <a:ext cx="8526567" cy="7848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66700" algn="just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Otros contenidos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la ley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66738" indent="-214313" algn="just">
              <a:buFontTx/>
              <a:buChar char="-"/>
            </a:pPr>
            <a:r>
              <a:rPr lang="es-E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de energía en el sector público.</a:t>
            </a:r>
          </a:p>
          <a:p>
            <a:pPr marL="566738" indent="-214313" algn="just">
              <a:buFontTx/>
              <a:buChar char="-"/>
            </a:pPr>
            <a:r>
              <a:rPr lang="es-E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Interoperabilidad para vehículos eléctricos.</a:t>
            </a:r>
          </a:p>
          <a:p>
            <a:pPr marL="566738" indent="-214313" algn="just">
              <a:buFontTx/>
              <a:buChar char="-"/>
            </a:pPr>
            <a:r>
              <a:rPr lang="es-E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Depreciación acelerada para vehículos eléctricos</a:t>
            </a:r>
          </a:p>
          <a:p>
            <a:pPr marL="566738" indent="-214313" algn="just">
              <a:buFontTx/>
              <a:buChar char="-"/>
            </a:pPr>
            <a:r>
              <a:rPr lang="es-E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Normativa hidrógeno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81" y="825643"/>
            <a:ext cx="1517837" cy="134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3 Conector recto"/>
          <p:cNvCxnSpPr/>
          <p:nvPr/>
        </p:nvCxnSpPr>
        <p:spPr>
          <a:xfrm>
            <a:off x="2192657" y="940922"/>
            <a:ext cx="12942" cy="250101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-150730" y="2464848"/>
            <a:ext cx="228417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ctr"/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Institucionalizar 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eficiencia energética</a:t>
            </a:r>
            <a:endParaRPr lang="es-ES" sz="1500" b="1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208421" y="2460358"/>
            <a:ext cx="23527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energética de </a:t>
            </a:r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grandes consumidores</a:t>
            </a:r>
            <a:endParaRPr lang="es-CL" sz="1500" dirty="0">
              <a:latin typeface="Corbel" panose="020B050302020402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732845" y="2462014"/>
            <a:ext cx="20172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Etiquetado energético</a:t>
            </a:r>
          </a:p>
          <a:p>
            <a:pPr algn="ctr"/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edificaciones</a:t>
            </a:r>
            <a:endParaRPr lang="es-CL" sz="1500" dirty="0">
              <a:latin typeface="Corbel" panose="020B0503020204020204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956711" y="2460806"/>
            <a:ext cx="21292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Estándares de eficiencia para </a:t>
            </a:r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vehículos</a:t>
            </a:r>
            <a:endParaRPr lang="es-CL" sz="1500" dirty="0">
              <a:latin typeface="Corbel" panose="020B0503020204020204" pitchFamily="34" charset="0"/>
            </a:endParaRPr>
          </a:p>
        </p:txBody>
      </p:sp>
      <p:sp>
        <p:nvSpPr>
          <p:cNvPr id="20" name="Rectángulo 46">
            <a:extLst>
              <a:ext uri="{FF2B5EF4-FFF2-40B4-BE49-F238E27FC236}">
                <a16:creationId xmlns:a16="http://schemas.microsoft.com/office/drawing/2014/main" id="{AA309F4D-FC47-6A49-8D65-AE38D074CCD7}"/>
              </a:ext>
            </a:extLst>
          </p:cNvPr>
          <p:cNvSpPr/>
          <p:nvPr/>
        </p:nvSpPr>
        <p:spPr>
          <a:xfrm>
            <a:off x="-2" y="182575"/>
            <a:ext cx="5018646" cy="403957"/>
          </a:xfrm>
          <a:prstGeom prst="rect">
            <a:avLst/>
          </a:prstGeom>
          <a:solidFill>
            <a:srgbClr val="255075"/>
          </a:solidFill>
        </p:spPr>
        <p:txBody>
          <a:bodyPr wrap="square" anchor="ctr">
            <a:spAutoFit/>
          </a:bodyPr>
          <a:lstStyle/>
          <a:p>
            <a:pPr algn="r"/>
            <a:r>
              <a:rPr lang="es-ES" sz="2025" b="1" dirty="0">
                <a:solidFill>
                  <a:schemeClr val="bg1"/>
                </a:solidFill>
                <a:latin typeface="Corbel" panose="020B050302020402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Ley sobre Eficiencia Energética N°21.305</a:t>
            </a:r>
          </a:p>
        </p:txBody>
      </p:sp>
      <p:cxnSp>
        <p:nvCxnSpPr>
          <p:cNvPr id="23" name="3 Conector recto"/>
          <p:cNvCxnSpPr/>
          <p:nvPr/>
        </p:nvCxnSpPr>
        <p:spPr>
          <a:xfrm>
            <a:off x="4588696" y="940922"/>
            <a:ext cx="12942" cy="250101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3 Conector recto"/>
          <p:cNvCxnSpPr/>
          <p:nvPr/>
        </p:nvCxnSpPr>
        <p:spPr>
          <a:xfrm>
            <a:off x="6876180" y="940922"/>
            <a:ext cx="12942" cy="250101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n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185" y="969673"/>
            <a:ext cx="2349078" cy="1175426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820" y="985298"/>
            <a:ext cx="2349078" cy="1175426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12" y="3608973"/>
            <a:ext cx="1146017" cy="573441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184" y="3639681"/>
            <a:ext cx="1146017" cy="573441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363" y="3680254"/>
            <a:ext cx="1146017" cy="573441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048" y="1016006"/>
            <a:ext cx="2349078" cy="117542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55" y="3712475"/>
            <a:ext cx="1081624" cy="54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0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27CFD03-F1DF-4973-881D-0A2A2359EED3}"/>
              </a:ext>
            </a:extLst>
          </p:cNvPr>
          <p:cNvSpPr/>
          <p:nvPr/>
        </p:nvSpPr>
        <p:spPr>
          <a:xfrm>
            <a:off x="361034" y="771550"/>
            <a:ext cx="7611293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500" b="1" dirty="0"/>
              <a:t>1. Obligaciones para el Sector Público Art. 5 Ley de Eficiencia Energética:</a:t>
            </a:r>
          </a:p>
          <a:p>
            <a:pPr algn="just"/>
            <a:endParaRPr lang="es-ES" sz="15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500" b="1" dirty="0"/>
              <a:t>Reporte de Información al Ministerio de Energía</a:t>
            </a:r>
          </a:p>
          <a:p>
            <a:pPr algn="just"/>
            <a:r>
              <a:rPr lang="es-ES" sz="1500" b="1" dirty="0"/>
              <a:t>	</a:t>
            </a:r>
            <a:r>
              <a:rPr lang="es-ES" sz="1500" dirty="0"/>
              <a:t>Consumo de energía (inmuebles superficie &gt; 500 m2)</a:t>
            </a:r>
          </a:p>
          <a:p>
            <a:pPr algn="just"/>
            <a:endParaRPr lang="es-ES" sz="1500" b="1" dirty="0"/>
          </a:p>
          <a:p>
            <a:pPr algn="just"/>
            <a:r>
              <a:rPr lang="es-ES" sz="1500" dirty="0"/>
              <a:t>	Información caracterización de inmuebles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5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5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500" b="1" dirty="0"/>
              <a:t>Designación de Gestores Energéticos</a:t>
            </a:r>
          </a:p>
          <a:p>
            <a:pPr lvl="2" algn="just"/>
            <a:r>
              <a:rPr lang="es-ES" sz="1500" dirty="0"/>
              <a:t>Capacitación del Gestor Energético (6 meses)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500" b="1" dirty="0"/>
          </a:p>
          <a:p>
            <a:pPr algn="just"/>
            <a:r>
              <a:rPr lang="es-ES" sz="1500" b="1" dirty="0">
                <a:solidFill>
                  <a:srgbClr val="002060"/>
                </a:solidFill>
              </a:rPr>
              <a:t>2. Gradualidad en aplicación de obligaciones</a:t>
            </a:r>
          </a:p>
          <a:p>
            <a:pPr algn="just"/>
            <a:r>
              <a:rPr lang="es-ES" sz="1500" b="1" dirty="0"/>
              <a:t>     </a:t>
            </a:r>
            <a:r>
              <a:rPr lang="es-ES" sz="1500" dirty="0"/>
              <a:t>Si el reglamento se promulgara el 2022:</a:t>
            </a:r>
          </a:p>
          <a:p>
            <a:pPr algn="just"/>
            <a:r>
              <a:rPr lang="es-ES" sz="1500" b="1" dirty="0"/>
              <a:t>     </a:t>
            </a:r>
          </a:p>
          <a:p>
            <a:pPr algn="just"/>
            <a:r>
              <a:rPr lang="es-ES" sz="1500" b="1" dirty="0"/>
              <a:t>   2023: Todas los servicios públicos adheridos al PMG de EE</a:t>
            </a:r>
          </a:p>
          <a:p>
            <a:pPr algn="just"/>
            <a:r>
              <a:rPr lang="es-ES" sz="1500" b="1" dirty="0"/>
              <a:t>   2024: Instituciones Centralizadas</a:t>
            </a:r>
          </a:p>
          <a:p>
            <a:pPr algn="just"/>
            <a:r>
              <a:rPr lang="es-ES" sz="1500" b="1" dirty="0">
                <a:solidFill>
                  <a:srgbClr val="002060"/>
                </a:solidFill>
              </a:rPr>
              <a:t>   </a:t>
            </a:r>
            <a:r>
              <a:rPr lang="es-ES" sz="1500" b="1" dirty="0"/>
              <a:t>2025: Instituciones Descentralizadas</a:t>
            </a:r>
          </a:p>
          <a:p>
            <a:pPr algn="just"/>
            <a:r>
              <a:rPr lang="es-ES" sz="1500" b="1" dirty="0"/>
              <a:t>   </a:t>
            </a:r>
            <a:r>
              <a:rPr lang="es-ES" sz="1500" b="1" dirty="0">
                <a:solidFill>
                  <a:srgbClr val="FF0000"/>
                </a:solidFill>
              </a:rPr>
              <a:t>2026: Todas las instituciones (MUNICIPIOS)</a:t>
            </a:r>
          </a:p>
          <a:p>
            <a:pPr algn="just"/>
            <a:endParaRPr lang="es-ES" sz="1500" b="1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7D5DBEB-AE29-401B-851C-95FB9CF32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221" y="4127700"/>
            <a:ext cx="3272975" cy="877602"/>
          </a:xfrm>
          <a:prstGeom prst="rect">
            <a:avLst/>
          </a:prstGeom>
        </p:spPr>
      </p:pic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E67CD93B-7CB8-4726-9720-01B84F153389}"/>
              </a:ext>
            </a:extLst>
          </p:cNvPr>
          <p:cNvSpPr txBox="1">
            <a:spLocks/>
          </p:cNvSpPr>
          <p:nvPr/>
        </p:nvSpPr>
        <p:spPr>
          <a:xfrm>
            <a:off x="215139" y="180904"/>
            <a:ext cx="5510082" cy="346249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s-CL"/>
            </a:defPPr>
            <a:lvl1pPr>
              <a:spcBef>
                <a:spcPct val="0"/>
              </a:spcBef>
              <a:defRPr sz="2400" b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s-MX" sz="1800" dirty="0">
                <a:latin typeface="+mn-lt"/>
              </a:rPr>
              <a:t>Ley de Eficiencia Energética 21.305 (13 febrero 2021)</a:t>
            </a:r>
          </a:p>
        </p:txBody>
      </p:sp>
    </p:spTree>
    <p:extLst>
      <p:ext uri="{BB962C8B-B14F-4D97-AF65-F5344CB8AC3E}">
        <p14:creationId xmlns:p14="http://schemas.microsoft.com/office/powerpoint/2010/main" val="294261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3"/>
          <p:cNvSpPr txBox="1">
            <a:spLocks/>
          </p:cNvSpPr>
          <p:nvPr/>
        </p:nvSpPr>
        <p:spPr>
          <a:xfrm>
            <a:off x="395536" y="341868"/>
            <a:ext cx="5510082" cy="346249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s-CL"/>
            </a:defPPr>
            <a:lvl1pPr>
              <a:spcBef>
                <a:spcPct val="0"/>
              </a:spcBef>
              <a:defRPr sz="2400" b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s-MX" sz="1800" dirty="0">
                <a:latin typeface="+mn-lt"/>
              </a:rPr>
              <a:t>Reglamento Ley EE – Decreto Supremo N°28 de 2021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29B9187-7943-5666-6085-B238C772E7A5}"/>
              </a:ext>
            </a:extLst>
          </p:cNvPr>
          <p:cNvSpPr txBox="1"/>
          <p:nvPr/>
        </p:nvSpPr>
        <p:spPr>
          <a:xfrm>
            <a:off x="539552" y="915566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13 de septiembre de 2022 fue publicado en el diario oficial, el Decreto Supremo </a:t>
            </a:r>
            <a:r>
              <a:rPr lang="es-CL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N°</a:t>
            </a: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28 de 2021, del Ministerio de Energía, que aprueba reglamento sobre gestión energética de los consumidores con capacidades de gestión de energía y de los </a:t>
            </a:r>
            <a:r>
              <a:rPr lang="es-C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organismos públicos en sus artículos 7 y 8</a:t>
            </a: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 que se refieren los artículos 2° y 5° de la Ley 21.305, cuerpo legal que promueve el uso racional y eficiente de los recursos energéticos.</a:t>
            </a:r>
          </a:p>
          <a:p>
            <a:endParaRPr lang="es-CL" sz="1400" dirty="0">
              <a:latin typeface="Calibri" panose="020F0502020204030204" pitchFamily="34" charset="0"/>
            </a:endParaRPr>
          </a:p>
          <a:p>
            <a:r>
              <a:rPr lang="es-CL" sz="1400" dirty="0">
                <a:solidFill>
                  <a:srgbClr val="FF0000"/>
                </a:solidFill>
                <a:latin typeface="Calibri" panose="020F0502020204030204" pitchFamily="34" charset="0"/>
              </a:rPr>
              <a:t>IMPORTANTE: </a:t>
            </a:r>
            <a:r>
              <a:rPr lang="es-CL" sz="1400" dirty="0">
                <a:latin typeface="Calibri" panose="020F0502020204030204" pitchFamily="34" charset="0"/>
              </a:rPr>
              <a:t>Este reglamento aplica para el Sector de Industrias y para el Sector Público. </a:t>
            </a:r>
            <a:r>
              <a:rPr lang="es-CL" sz="1400" dirty="0">
                <a:solidFill>
                  <a:srgbClr val="FF0000"/>
                </a:solidFill>
                <a:latin typeface="Calibri" panose="020F0502020204030204" pitchFamily="34" charset="0"/>
              </a:rPr>
              <a:t>Los artículos del sector público son solo los artículos 7 y 8.</a:t>
            </a:r>
            <a:endParaRPr lang="es-CL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4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3"/>
          <p:cNvSpPr txBox="1">
            <a:spLocks/>
          </p:cNvSpPr>
          <p:nvPr/>
        </p:nvSpPr>
        <p:spPr>
          <a:xfrm>
            <a:off x="467544" y="330608"/>
            <a:ext cx="7056784" cy="346249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s-CL"/>
            </a:defPPr>
            <a:lvl1pPr>
              <a:spcBef>
                <a:spcPct val="0"/>
              </a:spcBef>
              <a:defRPr sz="2400" b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s-MX" sz="1800" dirty="0">
                <a:latin typeface="+mn-lt"/>
              </a:rPr>
              <a:t>Reglamento Ley EE – Decreto Supremo N°28 de 2021 – </a:t>
            </a:r>
            <a:r>
              <a:rPr lang="es-MX" sz="1800" dirty="0">
                <a:solidFill>
                  <a:srgbClr val="FF0000"/>
                </a:solidFill>
                <a:latin typeface="+mn-lt"/>
              </a:rPr>
              <a:t>Artículo 7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42E2481-1347-6877-6838-466145D69731}"/>
              </a:ext>
            </a:extLst>
          </p:cNvPr>
          <p:cNvSpPr txBox="1"/>
          <p:nvPr/>
        </p:nvSpPr>
        <p:spPr>
          <a:xfrm>
            <a:off x="395536" y="915566"/>
            <a:ext cx="84465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lo que respecta a la </a:t>
            </a:r>
            <a:r>
              <a:rPr lang="es-CL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declaración de información de caracterización </a:t>
            </a:r>
            <a:r>
              <a:rPr lang="es-CL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los inmuebles utilizados, para su cumplimiento deberá registrarse la información del sub módulo </a:t>
            </a:r>
            <a:r>
              <a:rPr lang="es-CL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“Información General” del módulo “Mi Unidad</a:t>
            </a:r>
            <a:r>
              <a:rPr lang="es-CL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”.</a:t>
            </a:r>
          </a:p>
          <a:p>
            <a:endParaRPr lang="es-CL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L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relación al reporte de </a:t>
            </a:r>
            <a:r>
              <a:rPr lang="es-CL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consumo de energía</a:t>
            </a:r>
            <a:r>
              <a:rPr lang="es-CL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deberán reportar consumo energético de </a:t>
            </a:r>
            <a:r>
              <a:rPr lang="es-CL" sz="12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todas las fuentes energéticas </a:t>
            </a:r>
            <a:r>
              <a:rPr lang="es-CL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(además de electricidad y gas de red), de aquellas unidades en alguna de las siguientes condiciones:</a:t>
            </a:r>
          </a:p>
          <a:p>
            <a:r>
              <a:rPr lang="es-CL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s-C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Superficie construida mayor o igual a 500 m2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s-C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Carga de ocupación menor a 10 metros cuadrados por persona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s-C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Unidades que correspondan establecimientos de salud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s-C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Unidades que correspondan a laboratorios clínicos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/>
            <a:r>
              <a:rPr lang="es-CL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Notas importantes: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s-C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 igual que para el cumplimiento del Indicador de Eficiencia Energética, quedan exceptuadas de reportar consumo aquellas unidades que comparten medidor o que no tengan acceso a la información de facturación.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s-C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 período de reporte para el cumplimiento de la ley del año 2023, es el que comprende noviembre 2021 a octubre 2022.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s-C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 el reporte de las fuentes energéticas distintas a electricidad/gas de red, se podrán declarar consumos </a:t>
            </a:r>
            <a:r>
              <a:rPr lang="es-CL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 forma simplificada, sin la digitación en la plataforma de los datos de las facturas</a:t>
            </a:r>
            <a:r>
              <a:rPr lang="es-C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Para la declaración, bastará subir facturas o un archivo zip con un conjunto de facturas. También será posible subir un </a:t>
            </a:r>
            <a:r>
              <a:rPr lang="es-CL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excel</a:t>
            </a:r>
            <a:r>
              <a:rPr lang="es-C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que tenga el resumen de las compras de un período, detallando para cada una de ellas al menos la fecha de compra y su costo ($).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CL" sz="1600" dirty="0"/>
              <a:t>Verificación de cumplimiento: </a:t>
            </a:r>
            <a:r>
              <a:rPr lang="es-CL" sz="1600" dirty="0">
                <a:solidFill>
                  <a:srgbClr val="FF0000"/>
                </a:solidFill>
              </a:rPr>
              <a:t>9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50518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3"/>
          <p:cNvSpPr txBox="1">
            <a:spLocks/>
          </p:cNvSpPr>
          <p:nvPr/>
        </p:nvSpPr>
        <p:spPr>
          <a:xfrm>
            <a:off x="467544" y="330608"/>
            <a:ext cx="7056784" cy="346249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s-CL"/>
            </a:defPPr>
            <a:lvl1pPr>
              <a:spcBef>
                <a:spcPct val="0"/>
              </a:spcBef>
              <a:defRPr sz="2400" b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s-MX" sz="1800" dirty="0">
                <a:latin typeface="+mn-lt"/>
              </a:rPr>
              <a:t>Reglamento Ley EE – Decreto Supremo N°28 de 2021 – </a:t>
            </a:r>
            <a:r>
              <a:rPr lang="es-MX" sz="1800" dirty="0">
                <a:solidFill>
                  <a:srgbClr val="FF0000"/>
                </a:solidFill>
                <a:latin typeface="+mn-lt"/>
              </a:rPr>
              <a:t>Artículo 8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42E2481-1347-6877-6838-466145D69731}"/>
              </a:ext>
            </a:extLst>
          </p:cNvPr>
          <p:cNvSpPr txBox="1"/>
          <p:nvPr/>
        </p:nvSpPr>
        <p:spPr>
          <a:xfrm>
            <a:off x="395536" y="915566"/>
            <a:ext cx="844654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lo que respecta a la </a:t>
            </a:r>
            <a:r>
              <a:rPr lang="es-MX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designación de gestores </a:t>
            </a:r>
            <a:r>
              <a:rPr lang="es-MX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energéticos será necesario que la designación se haga </a:t>
            </a:r>
            <a:r>
              <a:rPr lang="es-MX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vía oficio </a:t>
            </a:r>
            <a:r>
              <a:rPr lang="es-MX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dirigido al Subsecretario de Energía (de acuerdo al anexo 1 de la Guía de Apoyo) y los gestores designados deberán </a:t>
            </a:r>
            <a:r>
              <a:rPr lang="es-MX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aprobar el curso de gestión </a:t>
            </a:r>
            <a:r>
              <a:rPr lang="es-MX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energía en la plataforma de Capacitación.</a:t>
            </a:r>
          </a:p>
          <a:p>
            <a:endParaRPr lang="es-MX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MX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MX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CL" sz="1600" dirty="0"/>
              <a:t>Verificación de cumplimiento: </a:t>
            </a:r>
            <a:r>
              <a:rPr lang="es-CL" sz="1600" dirty="0">
                <a:solidFill>
                  <a:srgbClr val="FF0000"/>
                </a:solidFill>
              </a:rPr>
              <a:t>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253938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486"/>
            <a:ext cx="1512168" cy="538299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763270" y="627534"/>
            <a:ext cx="34385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5000" b="1" dirty="0"/>
              <a:t>¿Preguntas?</a:t>
            </a:r>
            <a:endParaRPr lang="es-CL" sz="50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571" y="1431774"/>
            <a:ext cx="4729669" cy="167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44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8175</TotalTime>
  <Words>669</Words>
  <Application>Microsoft Office PowerPoint</Application>
  <PresentationFormat>Presentación en pantalla (16:9)</PresentationFormat>
  <Paragraphs>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M. Gómez Toledo</dc:creator>
  <cp:lastModifiedBy>Hernan Sepulveda</cp:lastModifiedBy>
  <cp:revision>258</cp:revision>
  <dcterms:created xsi:type="dcterms:W3CDTF">2019-01-15T18:07:09Z</dcterms:created>
  <dcterms:modified xsi:type="dcterms:W3CDTF">2022-09-22T16:55:13Z</dcterms:modified>
</cp:coreProperties>
</file>