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9" r:id="rId4"/>
  </p:sldMasterIdLst>
  <p:notesMasterIdLst>
    <p:notesMasterId r:id="rId32"/>
  </p:notesMasterIdLst>
  <p:handoutMasterIdLst>
    <p:handoutMasterId r:id="rId33"/>
  </p:handoutMasterIdLst>
  <p:sldIdLst>
    <p:sldId id="267" r:id="rId5"/>
    <p:sldId id="412" r:id="rId6"/>
    <p:sldId id="393" r:id="rId7"/>
    <p:sldId id="394" r:id="rId8"/>
    <p:sldId id="354" r:id="rId9"/>
    <p:sldId id="407" r:id="rId10"/>
    <p:sldId id="406" r:id="rId11"/>
    <p:sldId id="408" r:id="rId12"/>
    <p:sldId id="409" r:id="rId13"/>
    <p:sldId id="410" r:id="rId14"/>
    <p:sldId id="411" r:id="rId15"/>
    <p:sldId id="398" r:id="rId16"/>
    <p:sldId id="399" r:id="rId17"/>
    <p:sldId id="372" r:id="rId18"/>
    <p:sldId id="373" r:id="rId19"/>
    <p:sldId id="377" r:id="rId20"/>
    <p:sldId id="384" r:id="rId21"/>
    <p:sldId id="401" r:id="rId22"/>
    <p:sldId id="379" r:id="rId23"/>
    <p:sldId id="378" r:id="rId24"/>
    <p:sldId id="402" r:id="rId25"/>
    <p:sldId id="403" r:id="rId26"/>
    <p:sldId id="389" r:id="rId27"/>
    <p:sldId id="405" r:id="rId28"/>
    <p:sldId id="404" r:id="rId29"/>
    <p:sldId id="362" r:id="rId30"/>
    <p:sldId id="272" r:id="rId31"/>
  </p:sldIdLst>
  <p:sldSz cx="12192000" cy="6858000"/>
  <p:notesSz cx="6858000" cy="9144000"/>
  <p:embeddedFontLst>
    <p:embeddedFont>
      <p:font typeface="Verdana" panose="020B060403050404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82A799-A969-4F1A-C6AF-DF1314BF4059}" name="Carola Cordova M" initials="CCM" userId="S::ccordova@dipres.gob.cl::c787ee1c-19a0-456f-9865-e413207c66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Jose Esquivel Contreras" initials="MJEC" lastIdx="10" clrIdx="0">
    <p:extLst>
      <p:ext uri="{19B8F6BF-5375-455C-9EA6-DF929625EA0E}">
        <p15:presenceInfo xmlns:p15="http://schemas.microsoft.com/office/powerpoint/2012/main" userId="S-1-5-21-14895536-917320503-1118971776-2303" providerId="AD"/>
      </p:ext>
    </p:extLst>
  </p:cmAuthor>
  <p:cmAuthor id="2" name="Carola Cordova M" initials="CC" lastIdx="4" clrIdx="1">
    <p:extLst>
      <p:ext uri="{19B8F6BF-5375-455C-9EA6-DF929625EA0E}">
        <p15:presenceInfo xmlns:p15="http://schemas.microsoft.com/office/powerpoint/2012/main" userId="S::ccordova@dipres.gob.cl::c787ee1c-19a0-456f-9865-e413207c66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40D"/>
    <a:srgbClr val="1D4F83"/>
    <a:srgbClr val="00618E"/>
    <a:srgbClr val="37AD89"/>
    <a:srgbClr val="0B4581"/>
    <a:srgbClr val="49BF64"/>
    <a:srgbClr val="0C4581"/>
    <a:srgbClr val="2DA8D3"/>
    <a:srgbClr val="1579A1"/>
    <a:srgbClr val="036D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4BD1-5622-4D0B-B850-02C45973DE7F}"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s-CL"/>
        </a:p>
      </dgm:t>
    </dgm:pt>
    <dgm:pt modelId="{29EF8733-EC0A-426E-941E-E4F977CF978F}">
      <dgm:prSet phldrT="[Texto]" custT="1"/>
      <dgm:spPr/>
      <dgm:t>
        <a:bodyPr/>
        <a:lstStyle/>
        <a:p>
          <a:r>
            <a:rPr lang="es-CL" sz="1400"/>
            <a:t>Etapa 1 (1er año)</a:t>
          </a:r>
        </a:p>
      </dgm:t>
    </dgm:pt>
    <dgm:pt modelId="{349064D4-6358-413D-AB08-153CC88B5C58}" type="parTrans" cxnId="{6D549B7F-F06A-4ED2-BF37-CD5562C5D210}">
      <dgm:prSet/>
      <dgm:spPr/>
      <dgm:t>
        <a:bodyPr/>
        <a:lstStyle/>
        <a:p>
          <a:endParaRPr lang="es-CL" sz="1400"/>
        </a:p>
      </dgm:t>
    </dgm:pt>
    <dgm:pt modelId="{17931BDF-9636-49E7-8169-DB3FE0B5E263}" type="sibTrans" cxnId="{6D549B7F-F06A-4ED2-BF37-CD5562C5D210}">
      <dgm:prSet/>
      <dgm:spPr/>
      <dgm:t>
        <a:bodyPr/>
        <a:lstStyle/>
        <a:p>
          <a:endParaRPr lang="es-CL" sz="1400"/>
        </a:p>
      </dgm:t>
    </dgm:pt>
    <dgm:pt modelId="{0A6F9CD1-D2D7-4FEB-A5CD-2A6E58A5645C}">
      <dgm:prSet phldrT="[Texto]" custT="1"/>
      <dgm:spPr/>
      <dgm:t>
        <a:bodyPr/>
        <a:lstStyle/>
        <a:p>
          <a:r>
            <a:rPr lang="es-CL" sz="1100" dirty="0"/>
            <a:t>Gobernanza del Sistema</a:t>
          </a:r>
        </a:p>
      </dgm:t>
    </dgm:pt>
    <dgm:pt modelId="{0C103498-E4D2-4926-860E-2DC85C882611}" type="parTrans" cxnId="{475C953B-7B7B-453C-889F-2020E38D2872}">
      <dgm:prSet/>
      <dgm:spPr/>
      <dgm:t>
        <a:bodyPr/>
        <a:lstStyle/>
        <a:p>
          <a:endParaRPr lang="es-CL" sz="1400"/>
        </a:p>
      </dgm:t>
    </dgm:pt>
    <dgm:pt modelId="{0D20E8A4-AA47-482F-87EB-C3ABE33D5311}" type="sibTrans" cxnId="{475C953B-7B7B-453C-889F-2020E38D2872}">
      <dgm:prSet/>
      <dgm:spPr/>
      <dgm:t>
        <a:bodyPr/>
        <a:lstStyle/>
        <a:p>
          <a:endParaRPr lang="es-CL" sz="1400"/>
        </a:p>
      </dgm:t>
    </dgm:pt>
    <dgm:pt modelId="{5206E12B-162D-4BBB-B13F-FD017DDA554F}">
      <dgm:prSet phldrT="[Texto]" custT="1"/>
      <dgm:spPr/>
      <dgm:t>
        <a:bodyPr/>
        <a:lstStyle/>
        <a:p>
          <a:r>
            <a:rPr lang="es-CL" sz="1400" dirty="0"/>
            <a:t>Etapa 3 (3er y 4° año, máx.)</a:t>
          </a:r>
        </a:p>
      </dgm:t>
    </dgm:pt>
    <dgm:pt modelId="{9B607176-EAB6-4A51-B912-A4F71578F8E8}" type="parTrans" cxnId="{C6AE6E07-FE49-41C3-94FF-48DE07BA4467}">
      <dgm:prSet/>
      <dgm:spPr/>
      <dgm:t>
        <a:bodyPr/>
        <a:lstStyle/>
        <a:p>
          <a:endParaRPr lang="es-CL" sz="1400"/>
        </a:p>
      </dgm:t>
    </dgm:pt>
    <dgm:pt modelId="{BD5265F3-A9BB-4D65-9B39-83C266026FA7}" type="sibTrans" cxnId="{C6AE6E07-FE49-41C3-94FF-48DE07BA4467}">
      <dgm:prSet/>
      <dgm:spPr/>
      <dgm:t>
        <a:bodyPr/>
        <a:lstStyle/>
        <a:p>
          <a:endParaRPr lang="es-CL" sz="1400"/>
        </a:p>
      </dgm:t>
    </dgm:pt>
    <dgm:pt modelId="{3D84458F-543D-43EF-B05B-DFD104672A43}">
      <dgm:prSet phldrT="[Texto]"/>
      <dgm:spPr/>
      <dgm:t>
        <a:bodyPr/>
        <a:lstStyle/>
        <a:p>
          <a:endParaRPr lang="es-CL" sz="1400"/>
        </a:p>
      </dgm:t>
    </dgm:pt>
    <dgm:pt modelId="{3CD3B4CC-4B2E-4A59-950A-B0421CD3766B}" type="parTrans" cxnId="{485E73DD-A97D-487F-90EA-F593130A12C8}">
      <dgm:prSet/>
      <dgm:spPr/>
      <dgm:t>
        <a:bodyPr/>
        <a:lstStyle/>
        <a:p>
          <a:endParaRPr lang="es-CL" sz="1400"/>
        </a:p>
      </dgm:t>
    </dgm:pt>
    <dgm:pt modelId="{1865298C-7872-43C9-AB02-5686CE21F78C}" type="sibTrans" cxnId="{485E73DD-A97D-487F-90EA-F593130A12C8}">
      <dgm:prSet/>
      <dgm:spPr/>
      <dgm:t>
        <a:bodyPr/>
        <a:lstStyle/>
        <a:p>
          <a:endParaRPr lang="es-CL" sz="1400"/>
        </a:p>
      </dgm:t>
    </dgm:pt>
    <dgm:pt modelId="{10300A3D-CF47-4FE4-AFFA-6351AC2D7976}">
      <dgm:prSet phldrT="[Texto]"/>
      <dgm:spPr/>
      <dgm:t>
        <a:bodyPr/>
        <a:lstStyle/>
        <a:p>
          <a:endParaRPr lang="es-CL" sz="1400"/>
        </a:p>
      </dgm:t>
    </dgm:pt>
    <dgm:pt modelId="{275DFC6F-FE49-4964-B186-5227A35B79E1}" type="parTrans" cxnId="{AD084A65-863B-4A29-A10A-07F8B785AF69}">
      <dgm:prSet/>
      <dgm:spPr/>
      <dgm:t>
        <a:bodyPr/>
        <a:lstStyle/>
        <a:p>
          <a:endParaRPr lang="es-CL" sz="1400"/>
        </a:p>
      </dgm:t>
    </dgm:pt>
    <dgm:pt modelId="{834707CB-825A-44DE-A960-B01C30E2C3F0}" type="sibTrans" cxnId="{AD084A65-863B-4A29-A10A-07F8B785AF69}">
      <dgm:prSet/>
      <dgm:spPr/>
      <dgm:t>
        <a:bodyPr/>
        <a:lstStyle/>
        <a:p>
          <a:endParaRPr lang="es-CL" sz="1400"/>
        </a:p>
      </dgm:t>
    </dgm:pt>
    <dgm:pt modelId="{F74BAD17-49D4-4DB0-A4B8-90F064072A1F}">
      <dgm:prSet phldrT="[Texto]" custT="1"/>
      <dgm:spPr/>
      <dgm:t>
        <a:bodyPr/>
        <a:lstStyle/>
        <a:p>
          <a:r>
            <a:rPr lang="es-CL" sz="1400" dirty="0"/>
            <a:t>Evaluación y propuesta de Mejoras: Análisis de efectividad, análisis de huella y recomendaciones de mejora.</a:t>
          </a:r>
        </a:p>
      </dgm:t>
    </dgm:pt>
    <dgm:pt modelId="{9246D183-20C0-46CE-AB89-1AF89FEF80AB}" type="parTrans" cxnId="{ED0611A0-46B4-478E-8DF1-9533E10339FA}">
      <dgm:prSet/>
      <dgm:spPr/>
      <dgm:t>
        <a:bodyPr/>
        <a:lstStyle/>
        <a:p>
          <a:endParaRPr lang="es-CL" sz="1400"/>
        </a:p>
      </dgm:t>
    </dgm:pt>
    <dgm:pt modelId="{62A61519-0FBD-4061-BBAB-C4EF0C7E6D09}" type="sibTrans" cxnId="{ED0611A0-46B4-478E-8DF1-9533E10339FA}">
      <dgm:prSet/>
      <dgm:spPr/>
      <dgm:t>
        <a:bodyPr/>
        <a:lstStyle/>
        <a:p>
          <a:endParaRPr lang="es-CL" sz="1400"/>
        </a:p>
      </dgm:t>
    </dgm:pt>
    <dgm:pt modelId="{2CAE74E3-F8EE-4B03-9329-C2F44C2E60AC}">
      <dgm:prSet phldrT="[Texto]"/>
      <dgm:spPr/>
      <dgm:t>
        <a:bodyPr/>
        <a:lstStyle/>
        <a:p>
          <a:endParaRPr lang="es-CL" sz="1400"/>
        </a:p>
      </dgm:t>
    </dgm:pt>
    <dgm:pt modelId="{338836AC-30BF-4847-AA68-AF68C2E4A3EE}" type="parTrans" cxnId="{2C4531D9-CF73-4DD8-8248-2E9B585CB582}">
      <dgm:prSet/>
      <dgm:spPr/>
      <dgm:t>
        <a:bodyPr/>
        <a:lstStyle/>
        <a:p>
          <a:endParaRPr lang="es-CL" sz="1400"/>
        </a:p>
      </dgm:t>
    </dgm:pt>
    <dgm:pt modelId="{BAB190E9-040E-45D9-B7A6-2DC9B0C21E09}" type="sibTrans" cxnId="{2C4531D9-CF73-4DD8-8248-2E9B585CB582}">
      <dgm:prSet/>
      <dgm:spPr/>
      <dgm:t>
        <a:bodyPr/>
        <a:lstStyle/>
        <a:p>
          <a:endParaRPr lang="es-CL" sz="1400"/>
        </a:p>
      </dgm:t>
    </dgm:pt>
    <dgm:pt modelId="{B5DE8881-B833-4C8C-A9D7-3BCB93E0FF53}">
      <dgm:prSet phldrT="[Texto]" custT="1"/>
      <dgm:spPr/>
      <dgm:t>
        <a:bodyPr/>
        <a:lstStyle/>
        <a:p>
          <a:r>
            <a:rPr lang="es-CL" sz="1400"/>
            <a:t>Etapa 2 (2o año)</a:t>
          </a:r>
        </a:p>
      </dgm:t>
    </dgm:pt>
    <dgm:pt modelId="{F1D5B896-DDFF-4F41-A47F-A16AF0A1A790}" type="parTrans" cxnId="{12EACC71-1F39-49F4-9BFB-002DCA934EE8}">
      <dgm:prSet/>
      <dgm:spPr/>
      <dgm:t>
        <a:bodyPr/>
        <a:lstStyle/>
        <a:p>
          <a:endParaRPr lang="es-CL" sz="1400"/>
        </a:p>
      </dgm:t>
    </dgm:pt>
    <dgm:pt modelId="{884E0ABC-7467-4E50-BCC9-1B2F4ECCC2CA}" type="sibTrans" cxnId="{12EACC71-1F39-49F4-9BFB-002DCA934EE8}">
      <dgm:prSet/>
      <dgm:spPr/>
      <dgm:t>
        <a:bodyPr/>
        <a:lstStyle/>
        <a:p>
          <a:endParaRPr lang="es-CL" sz="1400"/>
        </a:p>
      </dgm:t>
    </dgm:pt>
    <dgm:pt modelId="{893B275A-E8CB-4D69-9981-1A06A866D348}">
      <dgm:prSet phldrT="[Texto]" custT="1"/>
      <dgm:spPr/>
      <dgm:t>
        <a:bodyPr/>
        <a:lstStyle/>
        <a:p>
          <a:r>
            <a:rPr lang="es-CL" sz="1100" dirty="0"/>
            <a:t>Diagnóstico</a:t>
          </a:r>
        </a:p>
      </dgm:t>
    </dgm:pt>
    <dgm:pt modelId="{6CFA5CA4-6A7C-42E9-BE49-92DD26FA61E6}" type="parTrans" cxnId="{5A9AFE8A-7C15-4F6E-8969-E6FBA364CED3}">
      <dgm:prSet/>
      <dgm:spPr/>
      <dgm:t>
        <a:bodyPr/>
        <a:lstStyle/>
        <a:p>
          <a:endParaRPr lang="es-CL" sz="1400"/>
        </a:p>
      </dgm:t>
    </dgm:pt>
    <dgm:pt modelId="{A653248F-530C-400F-86B2-6E1871DA3B44}" type="sibTrans" cxnId="{5A9AFE8A-7C15-4F6E-8969-E6FBA364CED3}">
      <dgm:prSet/>
      <dgm:spPr/>
      <dgm:t>
        <a:bodyPr/>
        <a:lstStyle/>
        <a:p>
          <a:endParaRPr lang="es-CL" sz="1400"/>
        </a:p>
      </dgm:t>
    </dgm:pt>
    <dgm:pt modelId="{6909A272-1530-4644-A433-4B1F0F63EEC4}">
      <dgm:prSet phldrT="[Texto]" custT="1"/>
      <dgm:spPr/>
      <dgm:t>
        <a:bodyPr/>
        <a:lstStyle/>
        <a:p>
          <a:endParaRPr lang="es-CL" sz="1100" dirty="0"/>
        </a:p>
      </dgm:t>
    </dgm:pt>
    <dgm:pt modelId="{EB6C7C03-664C-4227-A6A2-415B0B371755}" type="parTrans" cxnId="{7DB5896C-D9C3-4CBF-8E2D-66B39604D285}">
      <dgm:prSet/>
      <dgm:spPr/>
      <dgm:t>
        <a:bodyPr/>
        <a:lstStyle/>
        <a:p>
          <a:endParaRPr lang="es-CL" sz="1400"/>
        </a:p>
      </dgm:t>
    </dgm:pt>
    <dgm:pt modelId="{D87783BE-4477-447A-A60D-134C2E67601D}" type="sibTrans" cxnId="{7DB5896C-D9C3-4CBF-8E2D-66B39604D285}">
      <dgm:prSet/>
      <dgm:spPr/>
      <dgm:t>
        <a:bodyPr/>
        <a:lstStyle/>
        <a:p>
          <a:endParaRPr lang="es-CL" sz="1400"/>
        </a:p>
      </dgm:t>
    </dgm:pt>
    <dgm:pt modelId="{5B860750-28FB-4563-992D-1D4D7BBBC87F}">
      <dgm:prSet phldrT="[Texto]" custT="1"/>
      <dgm:spPr/>
      <dgm:t>
        <a:bodyPr/>
        <a:lstStyle/>
        <a:p>
          <a:r>
            <a:rPr lang="es-CL" sz="1100" dirty="0"/>
            <a:t>Brechas, OTCO y aprobación CEV, Gestión energética, de vehículos, traslados, del papel, hídrica, de residuos, y compras sustentables.</a:t>
          </a:r>
        </a:p>
      </dgm:t>
    </dgm:pt>
    <dgm:pt modelId="{58CF1C14-1A90-4802-A014-29101259FEB1}" type="parTrans" cxnId="{77DE4114-F23F-4C61-B87E-E0C8267AD402}">
      <dgm:prSet/>
      <dgm:spPr/>
      <dgm:t>
        <a:bodyPr/>
        <a:lstStyle/>
        <a:p>
          <a:endParaRPr lang="es-CL" sz="1400"/>
        </a:p>
      </dgm:t>
    </dgm:pt>
    <dgm:pt modelId="{9E843E5B-48A4-4EFA-AE03-D8A889E20581}" type="sibTrans" cxnId="{77DE4114-F23F-4C61-B87E-E0C8267AD402}">
      <dgm:prSet/>
      <dgm:spPr/>
      <dgm:t>
        <a:bodyPr/>
        <a:lstStyle/>
        <a:p>
          <a:endParaRPr lang="es-CL" sz="1400"/>
        </a:p>
      </dgm:t>
    </dgm:pt>
    <dgm:pt modelId="{BDD64DBF-CF81-4141-B165-02E63B95CE12}">
      <dgm:prSet phldrT="[Texto]" custT="1"/>
      <dgm:spPr/>
      <dgm:t>
        <a:bodyPr/>
        <a:lstStyle/>
        <a:p>
          <a:r>
            <a:rPr lang="es-CL" sz="1100" dirty="0"/>
            <a:t>Instauración de Comité, Inmuebles y Colaboradores, Alcance y Concientización.</a:t>
          </a:r>
        </a:p>
      </dgm:t>
    </dgm:pt>
    <dgm:pt modelId="{F4626313-95F3-42F8-A853-BF75F12F9EAE}" type="parTrans" cxnId="{35B0A401-7ED4-4C12-BB8B-20491B2A5428}">
      <dgm:prSet/>
      <dgm:spPr/>
      <dgm:t>
        <a:bodyPr/>
        <a:lstStyle/>
        <a:p>
          <a:endParaRPr lang="es-CL" sz="1400"/>
        </a:p>
      </dgm:t>
    </dgm:pt>
    <dgm:pt modelId="{612975D0-8B51-4145-90EE-60C5CE7BF2F6}" type="sibTrans" cxnId="{35B0A401-7ED4-4C12-BB8B-20491B2A5428}">
      <dgm:prSet/>
      <dgm:spPr/>
      <dgm:t>
        <a:bodyPr/>
        <a:lstStyle/>
        <a:p>
          <a:endParaRPr lang="es-CL" sz="1400"/>
        </a:p>
      </dgm:t>
    </dgm:pt>
    <dgm:pt modelId="{869C3526-9A6D-492A-B0E7-D6B979FFA8F8}">
      <dgm:prSet phldrT="[Texto]" custT="1"/>
      <dgm:spPr/>
      <dgm:t>
        <a:bodyPr/>
        <a:lstStyle/>
        <a:p>
          <a:r>
            <a:rPr lang="es-ES" sz="1100" dirty="0"/>
            <a:t>Determinación de brechas</a:t>
          </a:r>
          <a:endParaRPr lang="es-CL" sz="1100" dirty="0"/>
        </a:p>
      </dgm:t>
    </dgm:pt>
    <dgm:pt modelId="{677B24F7-02FA-4E45-A604-99BFEAE74D32}" type="parTrans" cxnId="{D407A2C0-A374-4919-A045-93125562FF4A}">
      <dgm:prSet/>
      <dgm:spPr/>
      <dgm:t>
        <a:bodyPr/>
        <a:lstStyle/>
        <a:p>
          <a:endParaRPr lang="es-CL" sz="1400"/>
        </a:p>
      </dgm:t>
    </dgm:pt>
    <dgm:pt modelId="{5041FECB-477F-4DAF-88DA-5B55ABABBF1C}" type="sibTrans" cxnId="{D407A2C0-A374-4919-A045-93125562FF4A}">
      <dgm:prSet/>
      <dgm:spPr/>
      <dgm:t>
        <a:bodyPr/>
        <a:lstStyle/>
        <a:p>
          <a:endParaRPr lang="es-CL" sz="1400"/>
        </a:p>
      </dgm:t>
    </dgm:pt>
    <dgm:pt modelId="{A39A6974-2F5B-49C4-AE0D-1A7381A83736}">
      <dgm:prSet phldrT="[Texto]" custT="1"/>
      <dgm:spPr>
        <a:solidFill>
          <a:schemeClr val="bg1"/>
        </a:solidFill>
      </dgm:spPr>
      <dgm:t>
        <a:bodyPr/>
        <a:lstStyle/>
        <a:p>
          <a:r>
            <a:rPr lang="es-CL" sz="1400" dirty="0"/>
            <a:t>Gobernanza del Sistema y Planificación: Política, OTCO y aprobación del PGA y Contenidos del PGA.</a:t>
          </a:r>
        </a:p>
      </dgm:t>
    </dgm:pt>
    <dgm:pt modelId="{5A8FBD52-8BB4-49D1-9ADD-4E8719D04408}" type="sibTrans" cxnId="{7607D402-1B0E-49C7-9C65-AF8B1F21AB3A}">
      <dgm:prSet/>
      <dgm:spPr/>
      <dgm:t>
        <a:bodyPr/>
        <a:lstStyle/>
        <a:p>
          <a:endParaRPr lang="es-CL" sz="1400"/>
        </a:p>
      </dgm:t>
    </dgm:pt>
    <dgm:pt modelId="{3BD4EE6F-1C03-4D4B-8729-784F9D2D74D0}" type="parTrans" cxnId="{7607D402-1B0E-49C7-9C65-AF8B1F21AB3A}">
      <dgm:prSet/>
      <dgm:spPr/>
      <dgm:t>
        <a:bodyPr/>
        <a:lstStyle/>
        <a:p>
          <a:endParaRPr lang="es-CL" sz="1400"/>
        </a:p>
      </dgm:t>
    </dgm:pt>
    <dgm:pt modelId="{740C615D-2F52-4F67-8912-B718C049E2DB}">
      <dgm:prSet custT="1"/>
      <dgm:spPr/>
      <dgm:t>
        <a:bodyPr/>
        <a:lstStyle/>
        <a:p>
          <a:r>
            <a:rPr lang="es-CL" sz="1400" dirty="0"/>
            <a:t>Etapa 4 (5o año)</a:t>
          </a:r>
        </a:p>
      </dgm:t>
    </dgm:pt>
    <dgm:pt modelId="{FD94D20B-04E7-469A-A1A0-DA59C7ADF7A2}" type="sibTrans" cxnId="{D13E0B51-F3BF-4699-8C26-5D6749F3084D}">
      <dgm:prSet/>
      <dgm:spPr/>
      <dgm:t>
        <a:bodyPr/>
        <a:lstStyle/>
        <a:p>
          <a:endParaRPr lang="es-CL" sz="1400"/>
        </a:p>
      </dgm:t>
    </dgm:pt>
    <dgm:pt modelId="{F7659DA4-CA3B-4D01-A3F0-20D7C022CB43}" type="parTrans" cxnId="{D13E0B51-F3BF-4699-8C26-5D6749F3084D}">
      <dgm:prSet/>
      <dgm:spPr/>
      <dgm:t>
        <a:bodyPr/>
        <a:lstStyle/>
        <a:p>
          <a:endParaRPr lang="es-CL" sz="1400"/>
        </a:p>
      </dgm:t>
    </dgm:pt>
    <dgm:pt modelId="{8C7B38AA-2D35-4D98-9CC4-B1135EC66EF5}">
      <dgm:prSet phldrT="[Texto]" custT="1"/>
      <dgm:spPr/>
      <dgm:t>
        <a:bodyPr/>
        <a:lstStyle/>
        <a:p>
          <a:r>
            <a:rPr lang="es-ES" sz="1400" dirty="0"/>
            <a:t>Implementación: Ejecución de acciones, Medición de huella y registro de costos.</a:t>
          </a:r>
          <a:endParaRPr lang="es-CL" sz="1400" dirty="0"/>
        </a:p>
      </dgm:t>
    </dgm:pt>
    <dgm:pt modelId="{A1334E40-BC4E-4795-96DB-52A334FB3A99}" type="parTrans" cxnId="{17753580-D8A8-419C-9145-0ECCD1DB0F5E}">
      <dgm:prSet/>
      <dgm:spPr/>
      <dgm:t>
        <a:bodyPr/>
        <a:lstStyle/>
        <a:p>
          <a:endParaRPr lang="es-ES" sz="1400"/>
        </a:p>
      </dgm:t>
    </dgm:pt>
    <dgm:pt modelId="{2FBD7A23-AC38-4DEA-A430-622E0BA52BD9}" type="sibTrans" cxnId="{17753580-D8A8-419C-9145-0ECCD1DB0F5E}">
      <dgm:prSet/>
      <dgm:spPr/>
      <dgm:t>
        <a:bodyPr/>
        <a:lstStyle/>
        <a:p>
          <a:endParaRPr lang="es-ES" sz="1400"/>
        </a:p>
      </dgm:t>
    </dgm:pt>
    <dgm:pt modelId="{7CCD2A88-1A4C-4ECF-A242-050E09FE1325}" type="pres">
      <dgm:prSet presAssocID="{63AC4BD1-5622-4D0B-B850-02C45973DE7F}" presName="cycleMatrixDiagram" presStyleCnt="0">
        <dgm:presLayoutVars>
          <dgm:chMax val="1"/>
          <dgm:dir/>
          <dgm:animLvl val="lvl"/>
          <dgm:resizeHandles val="exact"/>
        </dgm:presLayoutVars>
      </dgm:prSet>
      <dgm:spPr/>
    </dgm:pt>
    <dgm:pt modelId="{CF8979CE-4038-4C23-8E5A-47E46454E2E6}" type="pres">
      <dgm:prSet presAssocID="{63AC4BD1-5622-4D0B-B850-02C45973DE7F}" presName="children" presStyleCnt="0"/>
      <dgm:spPr/>
    </dgm:pt>
    <dgm:pt modelId="{61A94E06-5D06-4C72-8812-F209A5E75686}" type="pres">
      <dgm:prSet presAssocID="{63AC4BD1-5622-4D0B-B850-02C45973DE7F}" presName="child1group" presStyleCnt="0"/>
      <dgm:spPr/>
    </dgm:pt>
    <dgm:pt modelId="{1EBB586B-DF56-4A1C-944B-A07F8D3F076B}" type="pres">
      <dgm:prSet presAssocID="{63AC4BD1-5622-4D0B-B850-02C45973DE7F}" presName="child1" presStyleLbl="bgAcc1" presStyleIdx="0" presStyleCnt="4" custScaleX="142838" custLinFactNeighborX="-10062" custLinFactNeighborY="-3166"/>
      <dgm:spPr/>
    </dgm:pt>
    <dgm:pt modelId="{39229721-92DA-4FAA-9DBE-E4547E5257E7}" type="pres">
      <dgm:prSet presAssocID="{63AC4BD1-5622-4D0B-B850-02C45973DE7F}" presName="child1Text" presStyleLbl="bgAcc1" presStyleIdx="0" presStyleCnt="4">
        <dgm:presLayoutVars>
          <dgm:bulletEnabled val="1"/>
        </dgm:presLayoutVars>
      </dgm:prSet>
      <dgm:spPr/>
    </dgm:pt>
    <dgm:pt modelId="{0B2A575F-7980-4422-A5FB-D6A8C4C66E54}" type="pres">
      <dgm:prSet presAssocID="{63AC4BD1-5622-4D0B-B850-02C45973DE7F}" presName="child2group" presStyleCnt="0"/>
      <dgm:spPr/>
    </dgm:pt>
    <dgm:pt modelId="{EDF26960-4FCD-4314-8BFD-B97EF094DD5E}" type="pres">
      <dgm:prSet presAssocID="{63AC4BD1-5622-4D0B-B850-02C45973DE7F}" presName="child2" presStyleLbl="bgAcc1" presStyleIdx="1" presStyleCnt="4" custScaleX="175659" custLinFactNeighborX="27855" custLinFactNeighborY="957"/>
      <dgm:spPr/>
    </dgm:pt>
    <dgm:pt modelId="{35C0C047-CA11-441C-A3B3-4BE9B0B9CD3D}" type="pres">
      <dgm:prSet presAssocID="{63AC4BD1-5622-4D0B-B850-02C45973DE7F}" presName="child2Text" presStyleLbl="bgAcc1" presStyleIdx="1" presStyleCnt="4">
        <dgm:presLayoutVars>
          <dgm:bulletEnabled val="1"/>
        </dgm:presLayoutVars>
      </dgm:prSet>
      <dgm:spPr/>
    </dgm:pt>
    <dgm:pt modelId="{7DFCAF23-FEB1-4F2A-BFC0-DE48ADADBB00}" type="pres">
      <dgm:prSet presAssocID="{63AC4BD1-5622-4D0B-B850-02C45973DE7F}" presName="child3group" presStyleCnt="0"/>
      <dgm:spPr/>
    </dgm:pt>
    <dgm:pt modelId="{9D4E4727-23BC-43C0-956A-43262F98C852}" type="pres">
      <dgm:prSet presAssocID="{63AC4BD1-5622-4D0B-B850-02C45973DE7F}" presName="child3" presStyleLbl="bgAcc1" presStyleIdx="2" presStyleCnt="4" custScaleX="158591" custScaleY="99624" custLinFactNeighborX="35292" custLinFactNeighborY="-39030"/>
      <dgm:spPr/>
    </dgm:pt>
    <dgm:pt modelId="{71CB1C95-872E-40DF-AC98-C0795D6CB56D}" type="pres">
      <dgm:prSet presAssocID="{63AC4BD1-5622-4D0B-B850-02C45973DE7F}" presName="child3Text" presStyleLbl="bgAcc1" presStyleIdx="2" presStyleCnt="4">
        <dgm:presLayoutVars>
          <dgm:bulletEnabled val="1"/>
        </dgm:presLayoutVars>
      </dgm:prSet>
      <dgm:spPr/>
    </dgm:pt>
    <dgm:pt modelId="{63BCFE49-A535-44DE-86D1-DC14AE715142}" type="pres">
      <dgm:prSet presAssocID="{63AC4BD1-5622-4D0B-B850-02C45973DE7F}" presName="child4group" presStyleCnt="0"/>
      <dgm:spPr/>
    </dgm:pt>
    <dgm:pt modelId="{45C77579-E129-4AFC-9379-53CCA6D6E53B}" type="pres">
      <dgm:prSet presAssocID="{63AC4BD1-5622-4D0B-B850-02C45973DE7F}" presName="child4" presStyleLbl="bgAcc1" presStyleIdx="3" presStyleCnt="4" custScaleX="142229" custLinFactNeighborX="-13770" custLinFactNeighborY="-35971"/>
      <dgm:spPr/>
    </dgm:pt>
    <dgm:pt modelId="{2869D3C3-383C-4334-A330-9F429E537E93}" type="pres">
      <dgm:prSet presAssocID="{63AC4BD1-5622-4D0B-B850-02C45973DE7F}" presName="child4Text" presStyleLbl="bgAcc1" presStyleIdx="3" presStyleCnt="4">
        <dgm:presLayoutVars>
          <dgm:bulletEnabled val="1"/>
        </dgm:presLayoutVars>
      </dgm:prSet>
      <dgm:spPr/>
    </dgm:pt>
    <dgm:pt modelId="{96F03408-890C-4960-B1BF-87FC6D58CF0E}" type="pres">
      <dgm:prSet presAssocID="{63AC4BD1-5622-4D0B-B850-02C45973DE7F}" presName="childPlaceholder" presStyleCnt="0"/>
      <dgm:spPr/>
    </dgm:pt>
    <dgm:pt modelId="{18BBC817-3B92-4BA1-8B68-6FC458C539F1}" type="pres">
      <dgm:prSet presAssocID="{63AC4BD1-5622-4D0B-B850-02C45973DE7F}" presName="circle" presStyleCnt="0"/>
      <dgm:spPr/>
    </dgm:pt>
    <dgm:pt modelId="{FA437096-3593-41D7-90E3-876BA98AAA73}" type="pres">
      <dgm:prSet presAssocID="{63AC4BD1-5622-4D0B-B850-02C45973DE7F}" presName="quadrant1" presStyleLbl="node1" presStyleIdx="0" presStyleCnt="4">
        <dgm:presLayoutVars>
          <dgm:chMax val="1"/>
          <dgm:bulletEnabled val="1"/>
        </dgm:presLayoutVars>
      </dgm:prSet>
      <dgm:spPr/>
    </dgm:pt>
    <dgm:pt modelId="{840FFB05-BA75-413C-984C-BEF2D88AE947}" type="pres">
      <dgm:prSet presAssocID="{63AC4BD1-5622-4D0B-B850-02C45973DE7F}" presName="quadrant2" presStyleLbl="node1" presStyleIdx="1" presStyleCnt="4" custLinFactNeighborX="1615" custLinFactNeighborY="538">
        <dgm:presLayoutVars>
          <dgm:chMax val="1"/>
          <dgm:bulletEnabled val="1"/>
        </dgm:presLayoutVars>
      </dgm:prSet>
      <dgm:spPr/>
    </dgm:pt>
    <dgm:pt modelId="{97A10CC9-4002-4BEE-A86A-802EC2F47625}" type="pres">
      <dgm:prSet presAssocID="{63AC4BD1-5622-4D0B-B850-02C45973DE7F}" presName="quadrant3" presStyleLbl="node1" presStyleIdx="2" presStyleCnt="4">
        <dgm:presLayoutVars>
          <dgm:chMax val="1"/>
          <dgm:bulletEnabled val="1"/>
        </dgm:presLayoutVars>
      </dgm:prSet>
      <dgm:spPr/>
    </dgm:pt>
    <dgm:pt modelId="{933168D8-F4E9-4995-B18A-31FA94482768}" type="pres">
      <dgm:prSet presAssocID="{63AC4BD1-5622-4D0B-B850-02C45973DE7F}" presName="quadrant4" presStyleLbl="node1" presStyleIdx="3" presStyleCnt="4">
        <dgm:presLayoutVars>
          <dgm:chMax val="1"/>
          <dgm:bulletEnabled val="1"/>
        </dgm:presLayoutVars>
      </dgm:prSet>
      <dgm:spPr/>
    </dgm:pt>
    <dgm:pt modelId="{871DC7AB-34AD-4E46-AAE6-9C2DEA5AA0FB}" type="pres">
      <dgm:prSet presAssocID="{63AC4BD1-5622-4D0B-B850-02C45973DE7F}" presName="quadrantPlaceholder" presStyleCnt="0"/>
      <dgm:spPr/>
    </dgm:pt>
    <dgm:pt modelId="{4F14D557-343F-4E0B-8D98-EA8E4329FEC3}" type="pres">
      <dgm:prSet presAssocID="{63AC4BD1-5622-4D0B-B850-02C45973DE7F}" presName="center1" presStyleLbl="fgShp" presStyleIdx="0" presStyleCnt="2"/>
      <dgm:spPr/>
    </dgm:pt>
    <dgm:pt modelId="{26512D5A-3486-4E0F-AA41-F6B8F142E8F3}" type="pres">
      <dgm:prSet presAssocID="{63AC4BD1-5622-4D0B-B850-02C45973DE7F}" presName="center2" presStyleLbl="fgShp" presStyleIdx="1" presStyleCnt="2"/>
      <dgm:spPr/>
    </dgm:pt>
  </dgm:ptLst>
  <dgm:cxnLst>
    <dgm:cxn modelId="{35B0A401-7ED4-4C12-BB8B-20491B2A5428}" srcId="{29EF8733-EC0A-426E-941E-E4F977CF978F}" destId="{BDD64DBF-CF81-4141-B165-02E63B95CE12}" srcOrd="1" destOrd="0" parTransId="{F4626313-95F3-42F8-A853-BF75F12F9EAE}" sibTransId="{612975D0-8B51-4145-90EE-60C5CE7BF2F6}"/>
    <dgm:cxn modelId="{7607D402-1B0E-49C7-9C65-AF8B1F21AB3A}" srcId="{B5DE8881-B833-4C8C-A9D7-3BCB93E0FF53}" destId="{A39A6974-2F5B-49C4-AE0D-1A7381A83736}" srcOrd="0" destOrd="0" parTransId="{3BD4EE6F-1C03-4D4B-8729-784F9D2D74D0}" sibTransId="{5A8FBD52-8BB4-49D1-9ADD-4E8719D04408}"/>
    <dgm:cxn modelId="{C6AE6E07-FE49-41C3-94FF-48DE07BA4467}" srcId="{63AC4BD1-5622-4D0B-B850-02C45973DE7F}" destId="{5206E12B-162D-4BBB-B13F-FD017DDA554F}" srcOrd="2" destOrd="0" parTransId="{9B607176-EAB6-4A51-B912-A4F71578F8E8}" sibTransId="{BD5265F3-A9BB-4D65-9B39-83C266026FA7}"/>
    <dgm:cxn modelId="{77DE4114-F23F-4C61-B87E-E0C8267AD402}" srcId="{29EF8733-EC0A-426E-941E-E4F977CF978F}" destId="{5B860750-28FB-4563-992D-1D4D7BBBC87F}" srcOrd="4" destOrd="0" parTransId="{58CF1C14-1A90-4802-A014-29101259FEB1}" sibTransId="{9E843E5B-48A4-4EFA-AE03-D8A889E20581}"/>
    <dgm:cxn modelId="{9B8A7F15-0A82-4585-BA8E-A6A8FB2F8F07}" type="presOf" srcId="{893B275A-E8CB-4D69-9981-1A06A866D348}" destId="{1EBB586B-DF56-4A1C-944B-A07F8D3F076B}" srcOrd="0" destOrd="3" presId="urn:microsoft.com/office/officeart/2005/8/layout/cycle4"/>
    <dgm:cxn modelId="{C9535416-92D9-4ADF-BE1C-2B18E6ADD059}" type="presOf" srcId="{5B860750-28FB-4563-992D-1D4D7BBBC87F}" destId="{39229721-92DA-4FAA-9DBE-E4547E5257E7}" srcOrd="1" destOrd="4" presId="urn:microsoft.com/office/officeart/2005/8/layout/cycle4"/>
    <dgm:cxn modelId="{7C70C21E-8077-4785-8626-326B6BABAD53}" type="presOf" srcId="{B5DE8881-B833-4C8C-A9D7-3BCB93E0FF53}" destId="{840FFB05-BA75-413C-984C-BEF2D88AE947}" srcOrd="0" destOrd="0" presId="urn:microsoft.com/office/officeart/2005/8/layout/cycle4"/>
    <dgm:cxn modelId="{671AAA21-2A19-4460-8192-F2ADA754C5E1}" type="presOf" srcId="{5206E12B-162D-4BBB-B13F-FD017DDA554F}" destId="{97A10CC9-4002-4BEE-A86A-802EC2F47625}" srcOrd="0" destOrd="0" presId="urn:microsoft.com/office/officeart/2005/8/layout/cycle4"/>
    <dgm:cxn modelId="{CC989E2B-1F79-4F39-A102-F8E972AD16A8}" type="presOf" srcId="{F74BAD17-49D4-4DB0-A4B8-90F064072A1F}" destId="{45C77579-E129-4AFC-9379-53CCA6D6E53B}" srcOrd="0" destOrd="0" presId="urn:microsoft.com/office/officeart/2005/8/layout/cycle4"/>
    <dgm:cxn modelId="{29AD402F-596E-4CDC-A00B-B8E286852FBF}" type="presOf" srcId="{8C7B38AA-2D35-4D98-9CC4-B1135EC66EF5}" destId="{9D4E4727-23BC-43C0-956A-43262F98C852}" srcOrd="0" destOrd="0" presId="urn:microsoft.com/office/officeart/2005/8/layout/cycle4"/>
    <dgm:cxn modelId="{54BBDD37-C40F-4CA1-9836-E00AE49DCD37}" type="presOf" srcId="{5B860750-28FB-4563-992D-1D4D7BBBC87F}" destId="{1EBB586B-DF56-4A1C-944B-A07F8D3F076B}" srcOrd="0" destOrd="4" presId="urn:microsoft.com/office/officeart/2005/8/layout/cycle4"/>
    <dgm:cxn modelId="{475C953B-7B7B-453C-889F-2020E38D2872}" srcId="{29EF8733-EC0A-426E-941E-E4F977CF978F}" destId="{0A6F9CD1-D2D7-4FEB-A5CD-2A6E58A5645C}" srcOrd="0" destOrd="0" parTransId="{0C103498-E4D2-4926-860E-2DC85C882611}" sibTransId="{0D20E8A4-AA47-482F-87EB-C3ABE33D5311}"/>
    <dgm:cxn modelId="{8C28B540-B329-4A54-8B11-B74447C29DA0}" type="presOf" srcId="{0A6F9CD1-D2D7-4FEB-A5CD-2A6E58A5645C}" destId="{1EBB586B-DF56-4A1C-944B-A07F8D3F076B}" srcOrd="0" destOrd="0" presId="urn:microsoft.com/office/officeart/2005/8/layout/cycle4"/>
    <dgm:cxn modelId="{EAA2B840-BBC1-43D3-A287-3F20553D668A}" type="presOf" srcId="{8C7B38AA-2D35-4D98-9CC4-B1135EC66EF5}" destId="{71CB1C95-872E-40DF-AC98-C0795D6CB56D}" srcOrd="1" destOrd="0" presId="urn:microsoft.com/office/officeart/2005/8/layout/cycle4"/>
    <dgm:cxn modelId="{AD084A65-863B-4A29-A10A-07F8B785AF69}" srcId="{3D84458F-543D-43EF-B05B-DFD104672A43}" destId="{10300A3D-CF47-4FE4-AFFA-6351AC2D7976}" srcOrd="0" destOrd="0" parTransId="{275DFC6F-FE49-4964-B186-5227A35B79E1}" sibTransId="{834707CB-825A-44DE-A960-B01C30E2C3F0}"/>
    <dgm:cxn modelId="{7DB5896C-D9C3-4CBF-8E2D-66B39604D285}" srcId="{29EF8733-EC0A-426E-941E-E4F977CF978F}" destId="{6909A272-1530-4644-A433-4B1F0F63EEC4}" srcOrd="2" destOrd="0" parTransId="{EB6C7C03-664C-4227-A6A2-415B0B371755}" sibTransId="{D87783BE-4477-447A-A60D-134C2E67601D}"/>
    <dgm:cxn modelId="{D13E0B51-F3BF-4699-8C26-5D6749F3084D}" srcId="{63AC4BD1-5622-4D0B-B850-02C45973DE7F}" destId="{740C615D-2F52-4F67-8912-B718C049E2DB}" srcOrd="3" destOrd="0" parTransId="{F7659DA4-CA3B-4D01-A3F0-20D7C022CB43}" sibTransId="{FD94D20B-04E7-469A-A1A0-DA59C7ADF7A2}"/>
    <dgm:cxn modelId="{12EACC71-1F39-49F4-9BFB-002DCA934EE8}" srcId="{63AC4BD1-5622-4D0B-B850-02C45973DE7F}" destId="{B5DE8881-B833-4C8C-A9D7-3BCB93E0FF53}" srcOrd="1" destOrd="0" parTransId="{F1D5B896-DDFF-4F41-A47F-A16AF0A1A790}" sibTransId="{884E0ABC-7467-4E50-BCC9-1B2F4ECCC2CA}"/>
    <dgm:cxn modelId="{C7611D53-DF2A-47AC-9A3E-784A3C9EDD2B}" type="presOf" srcId="{869C3526-9A6D-492A-B0E7-D6B979FFA8F8}" destId="{39229721-92DA-4FAA-9DBE-E4547E5257E7}" srcOrd="1" destOrd="5" presId="urn:microsoft.com/office/officeart/2005/8/layout/cycle4"/>
    <dgm:cxn modelId="{82187E77-2734-4770-B874-2234264F30E2}" type="presOf" srcId="{BDD64DBF-CF81-4141-B165-02E63B95CE12}" destId="{1EBB586B-DF56-4A1C-944B-A07F8D3F076B}" srcOrd="0" destOrd="1" presId="urn:microsoft.com/office/officeart/2005/8/layout/cycle4"/>
    <dgm:cxn modelId="{6D549B7F-F06A-4ED2-BF37-CD5562C5D210}" srcId="{63AC4BD1-5622-4D0B-B850-02C45973DE7F}" destId="{29EF8733-EC0A-426E-941E-E4F977CF978F}" srcOrd="0" destOrd="0" parTransId="{349064D4-6358-413D-AB08-153CC88B5C58}" sibTransId="{17931BDF-9636-49E7-8169-DB3FE0B5E263}"/>
    <dgm:cxn modelId="{17753580-D8A8-419C-9145-0ECCD1DB0F5E}" srcId="{5206E12B-162D-4BBB-B13F-FD017DDA554F}" destId="{8C7B38AA-2D35-4D98-9CC4-B1135EC66EF5}" srcOrd="0" destOrd="0" parTransId="{A1334E40-BC4E-4795-96DB-52A334FB3A99}" sibTransId="{2FBD7A23-AC38-4DEA-A430-622E0BA52BD9}"/>
    <dgm:cxn modelId="{5A9AFE8A-7C15-4F6E-8969-E6FBA364CED3}" srcId="{29EF8733-EC0A-426E-941E-E4F977CF978F}" destId="{893B275A-E8CB-4D69-9981-1A06A866D348}" srcOrd="3" destOrd="0" parTransId="{6CFA5CA4-6A7C-42E9-BE49-92DD26FA61E6}" sibTransId="{A653248F-530C-400F-86B2-6E1871DA3B44}"/>
    <dgm:cxn modelId="{AE71459F-1A3F-4E06-8777-21B140112DC7}" type="presOf" srcId="{869C3526-9A6D-492A-B0E7-D6B979FFA8F8}" destId="{1EBB586B-DF56-4A1C-944B-A07F8D3F076B}" srcOrd="0" destOrd="5" presId="urn:microsoft.com/office/officeart/2005/8/layout/cycle4"/>
    <dgm:cxn modelId="{ED0611A0-46B4-478E-8DF1-9533E10339FA}" srcId="{740C615D-2F52-4F67-8912-B718C049E2DB}" destId="{F74BAD17-49D4-4DB0-A4B8-90F064072A1F}" srcOrd="0" destOrd="0" parTransId="{9246D183-20C0-46CE-AB89-1AF89FEF80AB}" sibTransId="{62A61519-0FBD-4061-BBAB-C4EF0C7E6D09}"/>
    <dgm:cxn modelId="{1D4462A3-E22C-49E0-93C1-10026B3A45CA}" type="presOf" srcId="{6909A272-1530-4644-A433-4B1F0F63EEC4}" destId="{1EBB586B-DF56-4A1C-944B-A07F8D3F076B}" srcOrd="0" destOrd="2" presId="urn:microsoft.com/office/officeart/2005/8/layout/cycle4"/>
    <dgm:cxn modelId="{B193F9A5-98D9-47E4-B1EB-0F724F533BD3}" type="presOf" srcId="{A39A6974-2F5B-49C4-AE0D-1A7381A83736}" destId="{EDF26960-4FCD-4314-8BFD-B97EF094DD5E}" srcOrd="0" destOrd="0" presId="urn:microsoft.com/office/officeart/2005/8/layout/cycle4"/>
    <dgm:cxn modelId="{D02707A7-944E-42BC-A767-2E0CF4BC37FE}" type="presOf" srcId="{F74BAD17-49D4-4DB0-A4B8-90F064072A1F}" destId="{2869D3C3-383C-4334-A330-9F429E537E93}" srcOrd="1" destOrd="0" presId="urn:microsoft.com/office/officeart/2005/8/layout/cycle4"/>
    <dgm:cxn modelId="{753BAAB6-1B9E-4C17-8D82-217C564B862C}" type="presOf" srcId="{6909A272-1530-4644-A433-4B1F0F63EEC4}" destId="{39229721-92DA-4FAA-9DBE-E4547E5257E7}" srcOrd="1" destOrd="2" presId="urn:microsoft.com/office/officeart/2005/8/layout/cycle4"/>
    <dgm:cxn modelId="{D407A2C0-A374-4919-A045-93125562FF4A}" srcId="{29EF8733-EC0A-426E-941E-E4F977CF978F}" destId="{869C3526-9A6D-492A-B0E7-D6B979FFA8F8}" srcOrd="5" destOrd="0" parTransId="{677B24F7-02FA-4E45-A604-99BFEAE74D32}" sibTransId="{5041FECB-477F-4DAF-88DA-5B55ABABBF1C}"/>
    <dgm:cxn modelId="{35EBE2D5-7CEB-48B1-9119-43D07D068C62}" type="presOf" srcId="{A39A6974-2F5B-49C4-AE0D-1A7381A83736}" destId="{35C0C047-CA11-441C-A3B3-4BE9B0B9CD3D}" srcOrd="1" destOrd="0" presId="urn:microsoft.com/office/officeart/2005/8/layout/cycle4"/>
    <dgm:cxn modelId="{35EFBBD7-1D15-47CE-9B16-8E7D5A6310DB}" type="presOf" srcId="{BDD64DBF-CF81-4141-B165-02E63B95CE12}" destId="{39229721-92DA-4FAA-9DBE-E4547E5257E7}" srcOrd="1" destOrd="1" presId="urn:microsoft.com/office/officeart/2005/8/layout/cycle4"/>
    <dgm:cxn modelId="{2C4531D9-CF73-4DD8-8248-2E9B585CB582}" srcId="{3D84458F-543D-43EF-B05B-DFD104672A43}" destId="{2CAE74E3-F8EE-4B03-9329-C2F44C2E60AC}" srcOrd="1" destOrd="0" parTransId="{338836AC-30BF-4847-AA68-AF68C2E4A3EE}" sibTransId="{BAB190E9-040E-45D9-B7A6-2DC9B0C21E09}"/>
    <dgm:cxn modelId="{485E73DD-A97D-487F-90EA-F593130A12C8}" srcId="{63AC4BD1-5622-4D0B-B850-02C45973DE7F}" destId="{3D84458F-543D-43EF-B05B-DFD104672A43}" srcOrd="4" destOrd="0" parTransId="{3CD3B4CC-4B2E-4A59-950A-B0421CD3766B}" sibTransId="{1865298C-7872-43C9-AB02-5686CE21F78C}"/>
    <dgm:cxn modelId="{F874E4DF-A1FE-4775-A830-105D46792855}" type="presOf" srcId="{29EF8733-EC0A-426E-941E-E4F977CF978F}" destId="{FA437096-3593-41D7-90E3-876BA98AAA73}" srcOrd="0" destOrd="0" presId="urn:microsoft.com/office/officeart/2005/8/layout/cycle4"/>
    <dgm:cxn modelId="{19F435E4-9E7D-47EF-AF5C-6346F5F2FB35}" type="presOf" srcId="{0A6F9CD1-D2D7-4FEB-A5CD-2A6E58A5645C}" destId="{39229721-92DA-4FAA-9DBE-E4547E5257E7}" srcOrd="1" destOrd="0" presId="urn:microsoft.com/office/officeart/2005/8/layout/cycle4"/>
    <dgm:cxn modelId="{530D90EC-49CA-4F4F-9F6C-36E35D1C0AF5}" type="presOf" srcId="{63AC4BD1-5622-4D0B-B850-02C45973DE7F}" destId="{7CCD2A88-1A4C-4ECF-A242-050E09FE1325}" srcOrd="0" destOrd="0" presId="urn:microsoft.com/office/officeart/2005/8/layout/cycle4"/>
    <dgm:cxn modelId="{470B39F5-451D-4EE4-8BFC-5AFCD7D27F2E}" type="presOf" srcId="{893B275A-E8CB-4D69-9981-1A06A866D348}" destId="{39229721-92DA-4FAA-9DBE-E4547E5257E7}" srcOrd="1" destOrd="3" presId="urn:microsoft.com/office/officeart/2005/8/layout/cycle4"/>
    <dgm:cxn modelId="{428051FC-6649-413F-839B-460B491D00A3}" type="presOf" srcId="{740C615D-2F52-4F67-8912-B718C049E2DB}" destId="{933168D8-F4E9-4995-B18A-31FA94482768}" srcOrd="0" destOrd="0" presId="urn:microsoft.com/office/officeart/2005/8/layout/cycle4"/>
    <dgm:cxn modelId="{C0B3E5B2-5E35-48A9-8A2B-3431DB82AC18}" type="presParOf" srcId="{7CCD2A88-1A4C-4ECF-A242-050E09FE1325}" destId="{CF8979CE-4038-4C23-8E5A-47E46454E2E6}" srcOrd="0" destOrd="0" presId="urn:microsoft.com/office/officeart/2005/8/layout/cycle4"/>
    <dgm:cxn modelId="{18838447-6AE0-455D-9D4C-74CF739CC80C}" type="presParOf" srcId="{CF8979CE-4038-4C23-8E5A-47E46454E2E6}" destId="{61A94E06-5D06-4C72-8812-F209A5E75686}" srcOrd="0" destOrd="0" presId="urn:microsoft.com/office/officeart/2005/8/layout/cycle4"/>
    <dgm:cxn modelId="{178C7002-E2CB-4E1F-9E2E-9CD5C5801CDC}" type="presParOf" srcId="{61A94E06-5D06-4C72-8812-F209A5E75686}" destId="{1EBB586B-DF56-4A1C-944B-A07F8D3F076B}" srcOrd="0" destOrd="0" presId="urn:microsoft.com/office/officeart/2005/8/layout/cycle4"/>
    <dgm:cxn modelId="{9D2E97FF-CA55-4EF8-A4C5-96A658F7ACBF}" type="presParOf" srcId="{61A94E06-5D06-4C72-8812-F209A5E75686}" destId="{39229721-92DA-4FAA-9DBE-E4547E5257E7}" srcOrd="1" destOrd="0" presId="urn:microsoft.com/office/officeart/2005/8/layout/cycle4"/>
    <dgm:cxn modelId="{DDAFBA5D-7DED-408B-B267-58F18E2C8F2C}" type="presParOf" srcId="{CF8979CE-4038-4C23-8E5A-47E46454E2E6}" destId="{0B2A575F-7980-4422-A5FB-D6A8C4C66E54}" srcOrd="1" destOrd="0" presId="urn:microsoft.com/office/officeart/2005/8/layout/cycle4"/>
    <dgm:cxn modelId="{319FFDCE-C0E1-4891-A8FE-3BEADF580657}" type="presParOf" srcId="{0B2A575F-7980-4422-A5FB-D6A8C4C66E54}" destId="{EDF26960-4FCD-4314-8BFD-B97EF094DD5E}" srcOrd="0" destOrd="0" presId="urn:microsoft.com/office/officeart/2005/8/layout/cycle4"/>
    <dgm:cxn modelId="{491BFC61-9C49-41B4-A2CB-7EC66E59E2EE}" type="presParOf" srcId="{0B2A575F-7980-4422-A5FB-D6A8C4C66E54}" destId="{35C0C047-CA11-441C-A3B3-4BE9B0B9CD3D}" srcOrd="1" destOrd="0" presId="urn:microsoft.com/office/officeart/2005/8/layout/cycle4"/>
    <dgm:cxn modelId="{BA3AFBD9-7A40-4F24-8FE2-DA7D2ED79AE8}" type="presParOf" srcId="{CF8979CE-4038-4C23-8E5A-47E46454E2E6}" destId="{7DFCAF23-FEB1-4F2A-BFC0-DE48ADADBB00}" srcOrd="2" destOrd="0" presId="urn:microsoft.com/office/officeart/2005/8/layout/cycle4"/>
    <dgm:cxn modelId="{228382C9-4E77-489E-88F2-0BCCBFCB0A69}" type="presParOf" srcId="{7DFCAF23-FEB1-4F2A-BFC0-DE48ADADBB00}" destId="{9D4E4727-23BC-43C0-956A-43262F98C852}" srcOrd="0" destOrd="0" presId="urn:microsoft.com/office/officeart/2005/8/layout/cycle4"/>
    <dgm:cxn modelId="{5BF3B049-A440-41D4-B6D7-A45D48268441}" type="presParOf" srcId="{7DFCAF23-FEB1-4F2A-BFC0-DE48ADADBB00}" destId="{71CB1C95-872E-40DF-AC98-C0795D6CB56D}" srcOrd="1" destOrd="0" presId="urn:microsoft.com/office/officeart/2005/8/layout/cycle4"/>
    <dgm:cxn modelId="{B3B877D8-DBD9-4A9E-995F-E4289BA832D4}" type="presParOf" srcId="{CF8979CE-4038-4C23-8E5A-47E46454E2E6}" destId="{63BCFE49-A535-44DE-86D1-DC14AE715142}" srcOrd="3" destOrd="0" presId="urn:microsoft.com/office/officeart/2005/8/layout/cycle4"/>
    <dgm:cxn modelId="{6CB4E542-A254-4180-B1C3-2D192CEB8B08}" type="presParOf" srcId="{63BCFE49-A535-44DE-86D1-DC14AE715142}" destId="{45C77579-E129-4AFC-9379-53CCA6D6E53B}" srcOrd="0" destOrd="0" presId="urn:microsoft.com/office/officeart/2005/8/layout/cycle4"/>
    <dgm:cxn modelId="{D00634CC-1A76-481D-BBE5-DF69144FC6CA}" type="presParOf" srcId="{63BCFE49-A535-44DE-86D1-DC14AE715142}" destId="{2869D3C3-383C-4334-A330-9F429E537E93}" srcOrd="1" destOrd="0" presId="urn:microsoft.com/office/officeart/2005/8/layout/cycle4"/>
    <dgm:cxn modelId="{CDB2B11B-067A-49AD-BE8F-FFA86B5C95F6}" type="presParOf" srcId="{CF8979CE-4038-4C23-8E5A-47E46454E2E6}" destId="{96F03408-890C-4960-B1BF-87FC6D58CF0E}" srcOrd="4" destOrd="0" presId="urn:microsoft.com/office/officeart/2005/8/layout/cycle4"/>
    <dgm:cxn modelId="{AE629988-34A4-4A91-A41B-C7799E9C8AEE}" type="presParOf" srcId="{7CCD2A88-1A4C-4ECF-A242-050E09FE1325}" destId="{18BBC817-3B92-4BA1-8B68-6FC458C539F1}" srcOrd="1" destOrd="0" presId="urn:microsoft.com/office/officeart/2005/8/layout/cycle4"/>
    <dgm:cxn modelId="{51F7FCF0-3BB1-49FE-9CB8-3B96EFA7D336}" type="presParOf" srcId="{18BBC817-3B92-4BA1-8B68-6FC458C539F1}" destId="{FA437096-3593-41D7-90E3-876BA98AAA73}" srcOrd="0" destOrd="0" presId="urn:microsoft.com/office/officeart/2005/8/layout/cycle4"/>
    <dgm:cxn modelId="{21179904-C158-475C-8444-0C8AE422A757}" type="presParOf" srcId="{18BBC817-3B92-4BA1-8B68-6FC458C539F1}" destId="{840FFB05-BA75-413C-984C-BEF2D88AE947}" srcOrd="1" destOrd="0" presId="urn:microsoft.com/office/officeart/2005/8/layout/cycle4"/>
    <dgm:cxn modelId="{C9004CDE-F4E0-41D2-8611-7566EC22F9F1}" type="presParOf" srcId="{18BBC817-3B92-4BA1-8B68-6FC458C539F1}" destId="{97A10CC9-4002-4BEE-A86A-802EC2F47625}" srcOrd="2" destOrd="0" presId="urn:microsoft.com/office/officeart/2005/8/layout/cycle4"/>
    <dgm:cxn modelId="{3F794F61-1D8F-4B70-B4F7-4E469C282038}" type="presParOf" srcId="{18BBC817-3B92-4BA1-8B68-6FC458C539F1}" destId="{933168D8-F4E9-4995-B18A-31FA94482768}" srcOrd="3" destOrd="0" presId="urn:microsoft.com/office/officeart/2005/8/layout/cycle4"/>
    <dgm:cxn modelId="{9422B673-EF45-45F7-8E97-994EC16D97C4}" type="presParOf" srcId="{18BBC817-3B92-4BA1-8B68-6FC458C539F1}" destId="{871DC7AB-34AD-4E46-AAE6-9C2DEA5AA0FB}" srcOrd="4" destOrd="0" presId="urn:microsoft.com/office/officeart/2005/8/layout/cycle4"/>
    <dgm:cxn modelId="{F7CD976A-7B77-4185-A483-2165F59E3C2D}" type="presParOf" srcId="{7CCD2A88-1A4C-4ECF-A242-050E09FE1325}" destId="{4F14D557-343F-4E0B-8D98-EA8E4329FEC3}" srcOrd="2" destOrd="0" presId="urn:microsoft.com/office/officeart/2005/8/layout/cycle4"/>
    <dgm:cxn modelId="{F2D88299-686F-426A-B203-03C2634BC9C0}" type="presParOf" srcId="{7CCD2A88-1A4C-4ECF-A242-050E09FE1325}" destId="{26512D5A-3486-4E0F-AA41-F6B8F142E8F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DF581-0C89-4F31-9488-20D659A96560}" type="doc">
      <dgm:prSet loTypeId="urn:microsoft.com/office/officeart/2009/layout/ReverseList" loCatId="relationship" qsTypeId="urn:microsoft.com/office/officeart/2005/8/quickstyle/3d3" qsCatId="3D" csTypeId="urn:microsoft.com/office/officeart/2005/8/colors/accent6_3" csCatId="accent6" phldr="1"/>
      <dgm:spPr/>
      <dgm:t>
        <a:bodyPr/>
        <a:lstStyle/>
        <a:p>
          <a:endParaRPr lang="es-CL"/>
        </a:p>
      </dgm:t>
    </dgm:pt>
    <dgm:pt modelId="{C16CEBAD-0E1C-4F84-B8F2-B0A9AE07DFCF}">
      <dgm:prSet phldrT="[Texto]"/>
      <dgm:spPr/>
      <dgm:t>
        <a:bodyPr anchor="ctr"/>
        <a:lstStyle/>
        <a:p>
          <a:pPr algn="ctr"/>
          <a:r>
            <a:rPr lang="es-CL" b="1" u="sng" dirty="0">
              <a:effectLst>
                <a:outerShdw blurRad="38100" dist="38100" dir="2700000" algn="tl">
                  <a:srgbClr val="000000">
                    <a:alpha val="43137"/>
                  </a:srgbClr>
                </a:outerShdw>
              </a:effectLst>
              <a:latin typeface="+mn-lt"/>
            </a:rPr>
            <a:t>RED DE EXPERTOS</a:t>
          </a:r>
        </a:p>
        <a:p>
          <a:pPr algn="l"/>
          <a:r>
            <a:rPr lang="es-CL" b="1" dirty="0">
              <a:effectLst>
                <a:outerShdw blurRad="38100" dist="38100" dir="2700000" algn="tl">
                  <a:srgbClr val="000000">
                    <a:alpha val="43137"/>
                  </a:srgbClr>
                </a:outerShdw>
              </a:effectLst>
              <a:latin typeface="+mn-lt"/>
            </a:rPr>
            <a:t>Ministerio del Medio Ambiente NC</a:t>
          </a:r>
        </a:p>
        <a:p>
          <a:pPr algn="l"/>
          <a:r>
            <a:rPr lang="es-CL" b="1" dirty="0">
              <a:effectLst>
                <a:outerShdw blurRad="38100" dist="38100" dir="2700000" algn="tl">
                  <a:srgbClr val="000000">
                    <a:alpha val="43137"/>
                  </a:srgbClr>
                </a:outerShdw>
              </a:effectLst>
              <a:latin typeface="+mn-lt"/>
            </a:rPr>
            <a:t> </a:t>
          </a:r>
          <a:r>
            <a:rPr lang="es-CL" dirty="0">
              <a:latin typeface="+mn-lt"/>
            </a:rPr>
            <a:t>(Gestión Ambiental)</a:t>
          </a:r>
        </a:p>
        <a:p>
          <a:pPr algn="l"/>
          <a:r>
            <a:rPr lang="es-CL" b="1" dirty="0">
              <a:effectLst>
                <a:outerShdw blurRad="38100" dist="38100" dir="2700000" algn="tl">
                  <a:srgbClr val="000000">
                    <a:alpha val="43137"/>
                  </a:srgbClr>
                </a:outerShdw>
              </a:effectLst>
              <a:latin typeface="+mn-lt"/>
            </a:rPr>
            <a:t>Ministerio de Energía NC</a:t>
          </a:r>
        </a:p>
        <a:p>
          <a:pPr algn="l"/>
          <a:r>
            <a:rPr lang="es-CL" dirty="0">
              <a:latin typeface="+mn-lt"/>
            </a:rPr>
            <a:t>(Gestión energética y de vehículos)</a:t>
          </a:r>
        </a:p>
        <a:p>
          <a:pPr algn="l"/>
          <a:r>
            <a:rPr lang="es-CL" b="1" dirty="0">
              <a:effectLst>
                <a:outerShdw blurRad="38100" dist="38100" dir="2700000" algn="tl">
                  <a:srgbClr val="000000">
                    <a:alpha val="43137"/>
                  </a:srgbClr>
                </a:outerShdw>
              </a:effectLst>
              <a:latin typeface="+mn-lt"/>
            </a:rPr>
            <a:t>Dirección </a:t>
          </a:r>
          <a:r>
            <a:rPr lang="es-CL" b="1" dirty="0" err="1">
              <a:effectLst>
                <a:outerShdw blurRad="38100" dist="38100" dir="2700000" algn="tl">
                  <a:srgbClr val="000000">
                    <a:alpha val="43137"/>
                  </a:srgbClr>
                </a:outerShdw>
              </a:effectLst>
              <a:latin typeface="+mn-lt"/>
            </a:rPr>
            <a:t>ChileCompra</a:t>
          </a:r>
          <a:r>
            <a:rPr lang="es-CL" b="1" dirty="0">
              <a:effectLst>
                <a:outerShdw blurRad="38100" dist="38100" dir="2700000" algn="tl">
                  <a:srgbClr val="000000">
                    <a:alpha val="43137"/>
                  </a:srgbClr>
                </a:outerShdw>
              </a:effectLst>
              <a:latin typeface="+mn-lt"/>
            </a:rPr>
            <a:t> NC</a:t>
          </a:r>
        </a:p>
        <a:p>
          <a:pPr algn="l"/>
          <a:r>
            <a:rPr lang="es-CL" dirty="0">
              <a:latin typeface="+mn-lt"/>
            </a:rPr>
            <a:t>(Compras Públicas Sustentables)</a:t>
          </a:r>
        </a:p>
        <a:p>
          <a:pPr algn="l"/>
          <a:endParaRPr lang="es-CL" dirty="0">
            <a:latin typeface="+mn-lt"/>
          </a:endParaRPr>
        </a:p>
      </dgm:t>
    </dgm:pt>
    <dgm:pt modelId="{DF728C9C-98C3-4214-8A92-5AE6643DAE43}" type="parTrans" cxnId="{492B4680-38F0-4072-AAFC-73437353305C}">
      <dgm:prSet/>
      <dgm:spPr/>
      <dgm:t>
        <a:bodyPr/>
        <a:lstStyle/>
        <a:p>
          <a:endParaRPr lang="es-CL">
            <a:latin typeface="gobCL" pitchFamily="50" charset="0"/>
          </a:endParaRPr>
        </a:p>
      </dgm:t>
    </dgm:pt>
    <dgm:pt modelId="{78A84687-186F-4252-B29A-9EFE40225C4A}" type="sibTrans" cxnId="{492B4680-38F0-4072-AAFC-73437353305C}">
      <dgm:prSet/>
      <dgm:spPr/>
      <dgm:t>
        <a:bodyPr/>
        <a:lstStyle/>
        <a:p>
          <a:endParaRPr lang="es-CL">
            <a:latin typeface="gobCL" pitchFamily="50" charset="0"/>
          </a:endParaRPr>
        </a:p>
      </dgm:t>
    </dgm:pt>
    <dgm:pt modelId="{E2B3E7D8-CB3A-409C-98B3-53FA70051370}">
      <dgm:prSet phldrT="[Texto]"/>
      <dgm:spPr/>
      <dgm:t>
        <a:bodyPr/>
        <a:lstStyle/>
        <a:p>
          <a:pPr algn="ctr"/>
          <a:endParaRPr lang="es-CL" b="1" u="sng" dirty="0">
            <a:effectLst>
              <a:outerShdw blurRad="38100" dist="38100" dir="2700000" algn="tl">
                <a:srgbClr val="000000">
                  <a:alpha val="43137"/>
                </a:srgbClr>
              </a:outerShdw>
            </a:effectLst>
            <a:latin typeface="+mn-lt"/>
          </a:endParaRPr>
        </a:p>
        <a:p>
          <a:pPr algn="ctr"/>
          <a:endParaRPr lang="es-CL" b="1" u="sng" dirty="0">
            <a:effectLst>
              <a:outerShdw blurRad="38100" dist="38100" dir="2700000" algn="tl">
                <a:srgbClr val="000000">
                  <a:alpha val="43137"/>
                </a:srgbClr>
              </a:outerShdw>
            </a:effectLst>
            <a:latin typeface="+mn-lt"/>
          </a:endParaRPr>
        </a:p>
        <a:p>
          <a:pPr algn="ctr"/>
          <a:endParaRPr lang="es-CL" b="1" u="sng" dirty="0">
            <a:effectLst>
              <a:outerShdw blurRad="38100" dist="38100" dir="2700000" algn="tl">
                <a:srgbClr val="000000">
                  <a:alpha val="43137"/>
                </a:srgbClr>
              </a:outerShdw>
            </a:effectLst>
            <a:latin typeface="+mn-lt"/>
          </a:endParaRPr>
        </a:p>
        <a:p>
          <a:pPr algn="ctr"/>
          <a:r>
            <a:rPr lang="es-CL" b="1" u="sng" dirty="0">
              <a:effectLst>
                <a:outerShdw blurRad="38100" dist="38100" dir="2700000" algn="tl">
                  <a:srgbClr val="000000">
                    <a:alpha val="43137"/>
                  </a:srgbClr>
                </a:outerShdw>
              </a:effectLst>
              <a:latin typeface="+mn-lt"/>
            </a:rPr>
            <a:t>SECRETARÍA TÉCNICA</a:t>
          </a:r>
        </a:p>
        <a:p>
          <a:pPr algn="ctr"/>
          <a:r>
            <a:rPr lang="es-CL" b="1" u="sng" dirty="0">
              <a:effectLst>
                <a:outerShdw blurRad="38100" dist="38100" dir="2700000" algn="tl">
                  <a:srgbClr val="000000">
                    <a:alpha val="43137"/>
                  </a:srgbClr>
                </a:outerShdw>
              </a:effectLst>
              <a:latin typeface="+mn-lt"/>
            </a:rPr>
            <a:t>Dirección de Presupuestos (</a:t>
          </a:r>
          <a:r>
            <a:rPr lang="es-CL" b="1" u="sng" dirty="0" err="1">
              <a:effectLst>
                <a:outerShdw blurRad="38100" dist="38100" dir="2700000" algn="tl">
                  <a:srgbClr val="000000">
                    <a:alpha val="43137"/>
                  </a:srgbClr>
                </a:outerShdw>
              </a:effectLst>
              <a:latin typeface="+mn-lt"/>
            </a:rPr>
            <a:t>Dipres</a:t>
          </a:r>
          <a:r>
            <a:rPr lang="es-CL" b="1" u="sng" dirty="0">
              <a:effectLst>
                <a:outerShdw blurRad="38100" dist="38100" dir="2700000" algn="tl">
                  <a:srgbClr val="000000">
                    <a:alpha val="43137"/>
                  </a:srgbClr>
                </a:outerShdw>
              </a:effectLst>
              <a:latin typeface="+mn-lt"/>
            </a:rPr>
            <a:t>)</a:t>
          </a:r>
        </a:p>
        <a:p>
          <a:pPr algn="l"/>
          <a:endParaRPr lang="es-CL" dirty="0">
            <a:latin typeface="+mn-lt"/>
          </a:endParaRPr>
        </a:p>
      </dgm:t>
    </dgm:pt>
    <dgm:pt modelId="{78B8D676-2C1D-4938-AF5E-5344E5105132}" type="parTrans" cxnId="{43E8C901-C6F4-4FB6-B5AC-A12CDE4CDBF0}">
      <dgm:prSet/>
      <dgm:spPr/>
      <dgm:t>
        <a:bodyPr/>
        <a:lstStyle/>
        <a:p>
          <a:endParaRPr lang="es-CL">
            <a:latin typeface="gobCL" pitchFamily="50" charset="0"/>
          </a:endParaRPr>
        </a:p>
      </dgm:t>
    </dgm:pt>
    <dgm:pt modelId="{72C69FAD-BA22-4336-943F-0B047519C223}" type="sibTrans" cxnId="{43E8C901-C6F4-4FB6-B5AC-A12CDE4CDBF0}">
      <dgm:prSet/>
      <dgm:spPr/>
      <dgm:t>
        <a:bodyPr/>
        <a:lstStyle/>
        <a:p>
          <a:endParaRPr lang="es-CL">
            <a:latin typeface="gobCL" pitchFamily="50" charset="0"/>
          </a:endParaRPr>
        </a:p>
      </dgm:t>
    </dgm:pt>
    <dgm:pt modelId="{E65CE4AC-262D-47A9-AC54-2655AEEBB1D9}" type="pres">
      <dgm:prSet presAssocID="{1FFDF581-0C89-4F31-9488-20D659A96560}" presName="Name0" presStyleCnt="0">
        <dgm:presLayoutVars>
          <dgm:chMax val="2"/>
          <dgm:chPref val="2"/>
          <dgm:animLvl val="lvl"/>
        </dgm:presLayoutVars>
      </dgm:prSet>
      <dgm:spPr/>
    </dgm:pt>
    <dgm:pt modelId="{15438D80-AB79-44E3-B95F-009DE97A1977}" type="pres">
      <dgm:prSet presAssocID="{1FFDF581-0C89-4F31-9488-20D659A96560}" presName="LeftText" presStyleLbl="revTx" presStyleIdx="0" presStyleCnt="0">
        <dgm:presLayoutVars>
          <dgm:bulletEnabled val="1"/>
        </dgm:presLayoutVars>
      </dgm:prSet>
      <dgm:spPr/>
    </dgm:pt>
    <dgm:pt modelId="{7F9569EE-2F9E-44DA-8A78-EE5CAF2564CE}" type="pres">
      <dgm:prSet presAssocID="{1FFDF581-0C89-4F31-9488-20D659A96560}" presName="LeftNode" presStyleLbl="bgImgPlace1" presStyleIdx="0" presStyleCnt="2" custScaleX="180581" custLinFactNeighborX="-87707" custLinFactNeighborY="5805">
        <dgm:presLayoutVars>
          <dgm:chMax val="2"/>
          <dgm:chPref val="2"/>
        </dgm:presLayoutVars>
      </dgm:prSet>
      <dgm:spPr/>
    </dgm:pt>
    <dgm:pt modelId="{0371C30E-11CC-4397-8FAA-748B916D535D}" type="pres">
      <dgm:prSet presAssocID="{1FFDF581-0C89-4F31-9488-20D659A96560}" presName="RightText" presStyleLbl="revTx" presStyleIdx="0" presStyleCnt="0">
        <dgm:presLayoutVars>
          <dgm:bulletEnabled val="1"/>
        </dgm:presLayoutVars>
      </dgm:prSet>
      <dgm:spPr/>
    </dgm:pt>
    <dgm:pt modelId="{AAC3B93E-1D84-4785-90E2-BCB42A640862}" type="pres">
      <dgm:prSet presAssocID="{1FFDF581-0C89-4F31-9488-20D659A96560}" presName="RightNode" presStyleLbl="bgImgPlace1" presStyleIdx="1" presStyleCnt="2" custScaleX="175260" custLinFactNeighborX="-5685" custLinFactNeighborY="5805">
        <dgm:presLayoutVars>
          <dgm:chMax val="0"/>
          <dgm:chPref val="0"/>
        </dgm:presLayoutVars>
      </dgm:prSet>
      <dgm:spPr/>
    </dgm:pt>
    <dgm:pt modelId="{03C12733-5889-4B7E-9CDA-B4DBADE30EC5}" type="pres">
      <dgm:prSet presAssocID="{1FFDF581-0C89-4F31-9488-20D659A96560}" presName="TopArrow" presStyleLbl="node1" presStyleIdx="0" presStyleCnt="2" custLinFactNeighborX="-44107" custLinFactNeighborY="0"/>
      <dgm:spPr/>
    </dgm:pt>
    <dgm:pt modelId="{DBCD71D7-A1C3-4970-AF1C-1A5D584836F8}" type="pres">
      <dgm:prSet presAssocID="{1FFDF581-0C89-4F31-9488-20D659A96560}" presName="BottomArrow" presStyleLbl="node1" presStyleIdx="1" presStyleCnt="2" custLinFactNeighborX="-41086" custLinFactNeighborY="16833"/>
      <dgm:spPr/>
    </dgm:pt>
  </dgm:ptLst>
  <dgm:cxnLst>
    <dgm:cxn modelId="{43E8C901-C6F4-4FB6-B5AC-A12CDE4CDBF0}" srcId="{1FFDF581-0C89-4F31-9488-20D659A96560}" destId="{E2B3E7D8-CB3A-409C-98B3-53FA70051370}" srcOrd="1" destOrd="0" parTransId="{78B8D676-2C1D-4938-AF5E-5344E5105132}" sibTransId="{72C69FAD-BA22-4336-943F-0B047519C223}"/>
    <dgm:cxn modelId="{52D1C263-AAB2-40F9-A085-413B0518F5DE}" type="presOf" srcId="{E2B3E7D8-CB3A-409C-98B3-53FA70051370}" destId="{0371C30E-11CC-4397-8FAA-748B916D535D}" srcOrd="0" destOrd="0" presId="urn:microsoft.com/office/officeart/2009/layout/ReverseList"/>
    <dgm:cxn modelId="{D2A5E946-C761-4BBC-92D8-DC3D3C0DD98F}" type="presOf" srcId="{C16CEBAD-0E1C-4F84-B8F2-B0A9AE07DFCF}" destId="{15438D80-AB79-44E3-B95F-009DE97A1977}" srcOrd="0" destOrd="0" presId="urn:microsoft.com/office/officeart/2009/layout/ReverseList"/>
    <dgm:cxn modelId="{62752050-4156-4B1C-8C91-1EFD8FCAA11B}" type="presOf" srcId="{C16CEBAD-0E1C-4F84-B8F2-B0A9AE07DFCF}" destId="{7F9569EE-2F9E-44DA-8A78-EE5CAF2564CE}" srcOrd="1" destOrd="0" presId="urn:microsoft.com/office/officeart/2009/layout/ReverseList"/>
    <dgm:cxn modelId="{492B4680-38F0-4072-AAFC-73437353305C}" srcId="{1FFDF581-0C89-4F31-9488-20D659A96560}" destId="{C16CEBAD-0E1C-4F84-B8F2-B0A9AE07DFCF}" srcOrd="0" destOrd="0" parTransId="{DF728C9C-98C3-4214-8A92-5AE6643DAE43}" sibTransId="{78A84687-186F-4252-B29A-9EFE40225C4A}"/>
    <dgm:cxn modelId="{98E43F97-3387-49C3-BCC7-28B396DEFB72}" type="presOf" srcId="{E2B3E7D8-CB3A-409C-98B3-53FA70051370}" destId="{AAC3B93E-1D84-4785-90E2-BCB42A640862}" srcOrd="1" destOrd="0" presId="urn:microsoft.com/office/officeart/2009/layout/ReverseList"/>
    <dgm:cxn modelId="{7F9C88AB-2611-40E8-9D40-9EDF0DC5E980}" type="presOf" srcId="{1FFDF581-0C89-4F31-9488-20D659A96560}" destId="{E65CE4AC-262D-47A9-AC54-2655AEEBB1D9}" srcOrd="0" destOrd="0" presId="urn:microsoft.com/office/officeart/2009/layout/ReverseList"/>
    <dgm:cxn modelId="{5AD703E5-2F25-46CF-B899-167094EBA8AE}" type="presParOf" srcId="{E65CE4AC-262D-47A9-AC54-2655AEEBB1D9}" destId="{15438D80-AB79-44E3-B95F-009DE97A1977}" srcOrd="0" destOrd="0" presId="urn:microsoft.com/office/officeart/2009/layout/ReverseList"/>
    <dgm:cxn modelId="{A37FCA5C-7AFB-4F8E-A06D-C9D2FE7997CD}" type="presParOf" srcId="{E65CE4AC-262D-47A9-AC54-2655AEEBB1D9}" destId="{7F9569EE-2F9E-44DA-8A78-EE5CAF2564CE}" srcOrd="1" destOrd="0" presId="urn:microsoft.com/office/officeart/2009/layout/ReverseList"/>
    <dgm:cxn modelId="{9F267953-E80F-4BD2-9079-EB2878BB5838}" type="presParOf" srcId="{E65CE4AC-262D-47A9-AC54-2655AEEBB1D9}" destId="{0371C30E-11CC-4397-8FAA-748B916D535D}" srcOrd="2" destOrd="0" presId="urn:microsoft.com/office/officeart/2009/layout/ReverseList"/>
    <dgm:cxn modelId="{57BBE1E9-5164-4E04-9AA8-0DF337CA90EA}" type="presParOf" srcId="{E65CE4AC-262D-47A9-AC54-2655AEEBB1D9}" destId="{AAC3B93E-1D84-4785-90E2-BCB42A640862}" srcOrd="3" destOrd="0" presId="urn:microsoft.com/office/officeart/2009/layout/ReverseList"/>
    <dgm:cxn modelId="{8E8C9B15-47CC-4A33-A48F-5DDF2BE5E583}" type="presParOf" srcId="{E65CE4AC-262D-47A9-AC54-2655AEEBB1D9}" destId="{03C12733-5889-4B7E-9CDA-B4DBADE30EC5}" srcOrd="4" destOrd="0" presId="urn:microsoft.com/office/officeart/2009/layout/ReverseList"/>
    <dgm:cxn modelId="{22A2286F-7006-4847-98BD-E153DF14DB6D}" type="presParOf" srcId="{E65CE4AC-262D-47A9-AC54-2655AEEBB1D9}" destId="{DBCD71D7-A1C3-4970-AF1C-1A5D584836F8}"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E4727-23BC-43C0-956A-43262F98C852}">
      <dsp:nvSpPr>
        <dsp:cNvPr id="0" name=""/>
        <dsp:cNvSpPr/>
      </dsp:nvSpPr>
      <dsp:spPr>
        <a:xfrm>
          <a:off x="6682293" y="3254523"/>
          <a:ext cx="4588260" cy="186705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Implementación: Ejecución de acciones, Medición de huella y registro de costos.</a:t>
          </a:r>
          <a:endParaRPr lang="es-CL" sz="1400" kern="1200" dirty="0"/>
        </a:p>
      </dsp:txBody>
      <dsp:txXfrm>
        <a:off x="8099784" y="3762299"/>
        <a:ext cx="3129756" cy="1318263"/>
      </dsp:txXfrm>
    </dsp:sp>
    <dsp:sp modelId="{45C77579-E129-4AFC-9379-53CCA6D6E53B}">
      <dsp:nvSpPr>
        <dsp:cNvPr id="0" name=""/>
        <dsp:cNvSpPr/>
      </dsp:nvSpPr>
      <dsp:spPr>
        <a:xfrm>
          <a:off x="779161" y="3308328"/>
          <a:ext cx="4114885" cy="187409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CL" sz="1400" kern="1200" dirty="0"/>
            <a:t>Evaluación y propuesta de Mejoras: Análisis de efectividad, análisis de huella y recomendaciones de mejora.</a:t>
          </a:r>
        </a:p>
      </dsp:txBody>
      <dsp:txXfrm>
        <a:off x="820329" y="3818021"/>
        <a:ext cx="2798083" cy="1323238"/>
      </dsp:txXfrm>
    </dsp:sp>
    <dsp:sp modelId="{EDF26960-4FCD-4314-8BFD-B97EF094DD5E}">
      <dsp:nvSpPr>
        <dsp:cNvPr id="0" name=""/>
        <dsp:cNvSpPr/>
      </dsp:nvSpPr>
      <dsp:spPr>
        <a:xfrm>
          <a:off x="6220230" y="17935"/>
          <a:ext cx="5082061" cy="1874099"/>
        </a:xfrm>
        <a:prstGeom prst="roundRect">
          <a:avLst>
            <a:gd name="adj" fmla="val 10000"/>
          </a:avLst>
        </a:prstGeom>
        <a:solidFill>
          <a:schemeClr val="bg1"/>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CL" sz="1400" kern="1200" dirty="0"/>
            <a:t>Gobernanza del Sistema y Planificación: Política, OTCO y aprobación del PGA y Contenidos del PGA.</a:t>
          </a:r>
        </a:p>
      </dsp:txBody>
      <dsp:txXfrm>
        <a:off x="7786016" y="59103"/>
        <a:ext cx="3475107" cy="1323238"/>
      </dsp:txXfrm>
    </dsp:sp>
    <dsp:sp modelId="{1EBB586B-DF56-4A1C-944B-A07F8D3F076B}">
      <dsp:nvSpPr>
        <dsp:cNvPr id="0" name=""/>
        <dsp:cNvSpPr/>
      </dsp:nvSpPr>
      <dsp:spPr>
        <a:xfrm>
          <a:off x="877629" y="0"/>
          <a:ext cx="4132504" cy="187409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CL" sz="1100" kern="1200" dirty="0"/>
            <a:t>Gobernanza del Sistema</a:t>
          </a:r>
        </a:p>
        <a:p>
          <a:pPr marL="57150" lvl="1" indent="-57150" algn="l" defTabSz="488950">
            <a:lnSpc>
              <a:spcPct val="90000"/>
            </a:lnSpc>
            <a:spcBef>
              <a:spcPct val="0"/>
            </a:spcBef>
            <a:spcAft>
              <a:spcPct val="15000"/>
            </a:spcAft>
            <a:buChar char="•"/>
          </a:pPr>
          <a:r>
            <a:rPr lang="es-CL" sz="1100" kern="1200" dirty="0"/>
            <a:t>Instauración de Comité, Inmuebles y Colaboradores, Alcance y Concientización.</a:t>
          </a:r>
        </a:p>
        <a:p>
          <a:pPr marL="57150" lvl="1" indent="-57150" algn="l" defTabSz="488950">
            <a:lnSpc>
              <a:spcPct val="90000"/>
            </a:lnSpc>
            <a:spcBef>
              <a:spcPct val="0"/>
            </a:spcBef>
            <a:spcAft>
              <a:spcPct val="15000"/>
            </a:spcAft>
            <a:buChar char="•"/>
          </a:pPr>
          <a:endParaRPr lang="es-CL" sz="1100" kern="1200" dirty="0"/>
        </a:p>
        <a:p>
          <a:pPr marL="57150" lvl="1" indent="-57150" algn="l" defTabSz="488950">
            <a:lnSpc>
              <a:spcPct val="90000"/>
            </a:lnSpc>
            <a:spcBef>
              <a:spcPct val="0"/>
            </a:spcBef>
            <a:spcAft>
              <a:spcPct val="15000"/>
            </a:spcAft>
            <a:buChar char="•"/>
          </a:pPr>
          <a:r>
            <a:rPr lang="es-CL" sz="1100" kern="1200" dirty="0"/>
            <a:t>Diagnóstico</a:t>
          </a:r>
        </a:p>
        <a:p>
          <a:pPr marL="57150" lvl="1" indent="-57150" algn="l" defTabSz="488950">
            <a:lnSpc>
              <a:spcPct val="90000"/>
            </a:lnSpc>
            <a:spcBef>
              <a:spcPct val="0"/>
            </a:spcBef>
            <a:spcAft>
              <a:spcPct val="15000"/>
            </a:spcAft>
            <a:buChar char="•"/>
          </a:pPr>
          <a:r>
            <a:rPr lang="es-CL" sz="1100" kern="1200" dirty="0"/>
            <a:t>Brechas, OTCO y aprobación CEV, Gestión energética, de vehículos, traslados, del papel, hídrica, de residuos, y compras sustentables.</a:t>
          </a:r>
        </a:p>
        <a:p>
          <a:pPr marL="57150" lvl="1" indent="-57150" algn="l" defTabSz="488950">
            <a:lnSpc>
              <a:spcPct val="90000"/>
            </a:lnSpc>
            <a:spcBef>
              <a:spcPct val="0"/>
            </a:spcBef>
            <a:spcAft>
              <a:spcPct val="15000"/>
            </a:spcAft>
            <a:buChar char="•"/>
          </a:pPr>
          <a:r>
            <a:rPr lang="es-ES" sz="1100" kern="1200" dirty="0"/>
            <a:t>Determinación de brechas</a:t>
          </a:r>
          <a:endParaRPr lang="es-CL" sz="1100" kern="1200" dirty="0"/>
        </a:p>
      </dsp:txBody>
      <dsp:txXfrm>
        <a:off x="918797" y="41168"/>
        <a:ext cx="2810416" cy="1323238"/>
      </dsp:txXfrm>
    </dsp:sp>
    <dsp:sp modelId="{FA437096-3593-41D7-90E3-876BA98AAA73}">
      <dsp:nvSpPr>
        <dsp:cNvPr id="0" name=""/>
        <dsp:cNvSpPr/>
      </dsp:nvSpPr>
      <dsp:spPr>
        <a:xfrm>
          <a:off x="3238116" y="333823"/>
          <a:ext cx="2535890" cy="2535890"/>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L" sz="1400" kern="1200"/>
            <a:t>Etapa 1 (1er año)</a:t>
          </a:r>
        </a:p>
      </dsp:txBody>
      <dsp:txXfrm>
        <a:off x="3980861" y="1076568"/>
        <a:ext cx="1793145" cy="1793145"/>
      </dsp:txXfrm>
    </dsp:sp>
    <dsp:sp modelId="{840FFB05-BA75-413C-984C-BEF2D88AE947}">
      <dsp:nvSpPr>
        <dsp:cNvPr id="0" name=""/>
        <dsp:cNvSpPr/>
      </dsp:nvSpPr>
      <dsp:spPr>
        <a:xfrm rot="5400000">
          <a:off x="5932092" y="347467"/>
          <a:ext cx="2535890" cy="2535890"/>
        </a:xfrm>
        <a:prstGeom prst="pieWedg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L" sz="1400" kern="1200"/>
            <a:t>Etapa 2 (2o año)</a:t>
          </a:r>
        </a:p>
      </dsp:txBody>
      <dsp:txXfrm rot="-5400000">
        <a:off x="5932092" y="1090212"/>
        <a:ext cx="1793145" cy="1793145"/>
      </dsp:txXfrm>
    </dsp:sp>
    <dsp:sp modelId="{97A10CC9-4002-4BEE-A86A-802EC2F47625}">
      <dsp:nvSpPr>
        <dsp:cNvPr id="0" name=""/>
        <dsp:cNvSpPr/>
      </dsp:nvSpPr>
      <dsp:spPr>
        <a:xfrm rot="10800000">
          <a:off x="5891138" y="2986845"/>
          <a:ext cx="2535890" cy="2535890"/>
        </a:xfrm>
        <a:prstGeom prst="pieWedg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L" sz="1400" kern="1200" dirty="0"/>
            <a:t>Etapa 3 (3er y 4° año, máx.)</a:t>
          </a:r>
        </a:p>
      </dsp:txBody>
      <dsp:txXfrm rot="10800000">
        <a:off x="5891138" y="2986845"/>
        <a:ext cx="1793145" cy="1793145"/>
      </dsp:txXfrm>
    </dsp:sp>
    <dsp:sp modelId="{933168D8-F4E9-4995-B18A-31FA94482768}">
      <dsp:nvSpPr>
        <dsp:cNvPr id="0" name=""/>
        <dsp:cNvSpPr/>
      </dsp:nvSpPr>
      <dsp:spPr>
        <a:xfrm rot="16200000">
          <a:off x="3238116" y="2986845"/>
          <a:ext cx="2535890" cy="2535890"/>
        </a:xfrm>
        <a:prstGeom prst="pieWedg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L" sz="1400" kern="1200" dirty="0"/>
            <a:t>Etapa 4 (5o año)</a:t>
          </a:r>
        </a:p>
      </dsp:txBody>
      <dsp:txXfrm rot="5400000">
        <a:off x="3980861" y="2986845"/>
        <a:ext cx="1793145" cy="1793145"/>
      </dsp:txXfrm>
    </dsp:sp>
    <dsp:sp modelId="{4F14D557-343F-4E0B-8D98-EA8E4329FEC3}">
      <dsp:nvSpPr>
        <dsp:cNvPr id="0" name=""/>
        <dsp:cNvSpPr/>
      </dsp:nvSpPr>
      <dsp:spPr>
        <a:xfrm>
          <a:off x="5394794" y="2401189"/>
          <a:ext cx="875555" cy="76135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512D5A-3486-4E0F-AA41-F6B8F142E8F3}">
      <dsp:nvSpPr>
        <dsp:cNvPr id="0" name=""/>
        <dsp:cNvSpPr/>
      </dsp:nvSpPr>
      <dsp:spPr>
        <a:xfrm rot="10800000">
          <a:off x="5394794" y="2694017"/>
          <a:ext cx="875555" cy="76135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69EE-2F9E-44DA-8A78-EE5CAF2564CE}">
      <dsp:nvSpPr>
        <dsp:cNvPr id="0" name=""/>
        <dsp:cNvSpPr/>
      </dsp:nvSpPr>
      <dsp:spPr>
        <a:xfrm rot="16200000">
          <a:off x="180351" y="989649"/>
          <a:ext cx="3483661" cy="3844363"/>
        </a:xfrm>
        <a:prstGeom prst="round2SameRect">
          <a:avLst>
            <a:gd name="adj1" fmla="val 16670"/>
            <a:gd name="adj2" fmla="val 0"/>
          </a:avLst>
        </a:prstGeom>
        <a:solidFill>
          <a:schemeClr val="accent6">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120650" rIns="108585" bIns="120650" numCol="1" spcCol="1270" anchor="ctr" anchorCtr="0">
          <a:noAutofit/>
        </a:bodyPr>
        <a:lstStyle/>
        <a:p>
          <a:pPr marL="0" lvl="0" indent="0" algn="ctr" defTabSz="844550">
            <a:lnSpc>
              <a:spcPct val="90000"/>
            </a:lnSpc>
            <a:spcBef>
              <a:spcPct val="0"/>
            </a:spcBef>
            <a:spcAft>
              <a:spcPct val="35000"/>
            </a:spcAft>
            <a:buNone/>
          </a:pPr>
          <a:r>
            <a:rPr lang="es-CL" sz="1900" b="1" u="sng" kern="1200" dirty="0">
              <a:effectLst>
                <a:outerShdw blurRad="38100" dist="38100" dir="2700000" algn="tl">
                  <a:srgbClr val="000000">
                    <a:alpha val="43137"/>
                  </a:srgbClr>
                </a:outerShdw>
              </a:effectLst>
              <a:latin typeface="+mn-lt"/>
            </a:rPr>
            <a:t>RED DE EXPERTOS</a:t>
          </a:r>
        </a:p>
        <a:p>
          <a:pPr marL="0" lvl="0" indent="0" algn="l" defTabSz="844550">
            <a:lnSpc>
              <a:spcPct val="90000"/>
            </a:lnSpc>
            <a:spcBef>
              <a:spcPct val="0"/>
            </a:spcBef>
            <a:spcAft>
              <a:spcPct val="35000"/>
            </a:spcAft>
            <a:buNone/>
          </a:pPr>
          <a:r>
            <a:rPr lang="es-CL" sz="1900" b="1" kern="1200" dirty="0">
              <a:effectLst>
                <a:outerShdw blurRad="38100" dist="38100" dir="2700000" algn="tl">
                  <a:srgbClr val="000000">
                    <a:alpha val="43137"/>
                  </a:srgbClr>
                </a:outerShdw>
              </a:effectLst>
              <a:latin typeface="+mn-lt"/>
            </a:rPr>
            <a:t>Ministerio del Medio Ambiente NC</a:t>
          </a:r>
        </a:p>
        <a:p>
          <a:pPr marL="0" lvl="0" indent="0" algn="l" defTabSz="844550">
            <a:lnSpc>
              <a:spcPct val="90000"/>
            </a:lnSpc>
            <a:spcBef>
              <a:spcPct val="0"/>
            </a:spcBef>
            <a:spcAft>
              <a:spcPct val="35000"/>
            </a:spcAft>
            <a:buNone/>
          </a:pPr>
          <a:r>
            <a:rPr lang="es-CL" sz="1900" b="1" kern="1200" dirty="0">
              <a:effectLst>
                <a:outerShdw blurRad="38100" dist="38100" dir="2700000" algn="tl">
                  <a:srgbClr val="000000">
                    <a:alpha val="43137"/>
                  </a:srgbClr>
                </a:outerShdw>
              </a:effectLst>
              <a:latin typeface="+mn-lt"/>
            </a:rPr>
            <a:t> </a:t>
          </a:r>
          <a:r>
            <a:rPr lang="es-CL" sz="1900" kern="1200" dirty="0">
              <a:latin typeface="+mn-lt"/>
            </a:rPr>
            <a:t>(Gestión Ambiental)</a:t>
          </a:r>
        </a:p>
        <a:p>
          <a:pPr marL="0" lvl="0" indent="0" algn="l" defTabSz="844550">
            <a:lnSpc>
              <a:spcPct val="90000"/>
            </a:lnSpc>
            <a:spcBef>
              <a:spcPct val="0"/>
            </a:spcBef>
            <a:spcAft>
              <a:spcPct val="35000"/>
            </a:spcAft>
            <a:buNone/>
          </a:pPr>
          <a:r>
            <a:rPr lang="es-CL" sz="1900" b="1" kern="1200" dirty="0">
              <a:effectLst>
                <a:outerShdw blurRad="38100" dist="38100" dir="2700000" algn="tl">
                  <a:srgbClr val="000000">
                    <a:alpha val="43137"/>
                  </a:srgbClr>
                </a:outerShdw>
              </a:effectLst>
              <a:latin typeface="+mn-lt"/>
            </a:rPr>
            <a:t>Ministerio de Energía NC</a:t>
          </a:r>
        </a:p>
        <a:p>
          <a:pPr marL="0" lvl="0" indent="0" algn="l" defTabSz="844550">
            <a:lnSpc>
              <a:spcPct val="90000"/>
            </a:lnSpc>
            <a:spcBef>
              <a:spcPct val="0"/>
            </a:spcBef>
            <a:spcAft>
              <a:spcPct val="35000"/>
            </a:spcAft>
            <a:buNone/>
          </a:pPr>
          <a:r>
            <a:rPr lang="es-CL" sz="1900" kern="1200" dirty="0">
              <a:latin typeface="+mn-lt"/>
            </a:rPr>
            <a:t>(Gestión energética y de vehículos)</a:t>
          </a:r>
        </a:p>
        <a:p>
          <a:pPr marL="0" lvl="0" indent="0" algn="l" defTabSz="844550">
            <a:lnSpc>
              <a:spcPct val="90000"/>
            </a:lnSpc>
            <a:spcBef>
              <a:spcPct val="0"/>
            </a:spcBef>
            <a:spcAft>
              <a:spcPct val="35000"/>
            </a:spcAft>
            <a:buNone/>
          </a:pPr>
          <a:r>
            <a:rPr lang="es-CL" sz="1900" b="1" kern="1200" dirty="0">
              <a:effectLst>
                <a:outerShdw blurRad="38100" dist="38100" dir="2700000" algn="tl">
                  <a:srgbClr val="000000">
                    <a:alpha val="43137"/>
                  </a:srgbClr>
                </a:outerShdw>
              </a:effectLst>
              <a:latin typeface="+mn-lt"/>
            </a:rPr>
            <a:t>Dirección </a:t>
          </a:r>
          <a:r>
            <a:rPr lang="es-CL" sz="1900" b="1" kern="1200" dirty="0" err="1">
              <a:effectLst>
                <a:outerShdw blurRad="38100" dist="38100" dir="2700000" algn="tl">
                  <a:srgbClr val="000000">
                    <a:alpha val="43137"/>
                  </a:srgbClr>
                </a:outerShdw>
              </a:effectLst>
              <a:latin typeface="+mn-lt"/>
            </a:rPr>
            <a:t>ChileCompra</a:t>
          </a:r>
          <a:r>
            <a:rPr lang="es-CL" sz="1900" b="1" kern="1200" dirty="0">
              <a:effectLst>
                <a:outerShdw blurRad="38100" dist="38100" dir="2700000" algn="tl">
                  <a:srgbClr val="000000">
                    <a:alpha val="43137"/>
                  </a:srgbClr>
                </a:outerShdw>
              </a:effectLst>
              <a:latin typeface="+mn-lt"/>
            </a:rPr>
            <a:t> NC</a:t>
          </a:r>
        </a:p>
        <a:p>
          <a:pPr marL="0" lvl="0" indent="0" algn="l" defTabSz="844550">
            <a:lnSpc>
              <a:spcPct val="90000"/>
            </a:lnSpc>
            <a:spcBef>
              <a:spcPct val="0"/>
            </a:spcBef>
            <a:spcAft>
              <a:spcPct val="35000"/>
            </a:spcAft>
            <a:buNone/>
          </a:pPr>
          <a:r>
            <a:rPr lang="es-CL" sz="1900" kern="1200" dirty="0">
              <a:latin typeface="+mn-lt"/>
            </a:rPr>
            <a:t>(Compras Públicas Sustentables)</a:t>
          </a:r>
        </a:p>
        <a:p>
          <a:pPr marL="0" lvl="0" indent="0" algn="l" defTabSz="844550">
            <a:lnSpc>
              <a:spcPct val="90000"/>
            </a:lnSpc>
            <a:spcBef>
              <a:spcPct val="0"/>
            </a:spcBef>
            <a:spcAft>
              <a:spcPct val="35000"/>
            </a:spcAft>
            <a:buNone/>
          </a:pPr>
          <a:endParaRPr lang="es-CL" sz="1900" kern="1200" dirty="0">
            <a:latin typeface="+mn-lt"/>
          </a:endParaRPr>
        </a:p>
      </dsp:txBody>
      <dsp:txXfrm rot="5400000">
        <a:off x="170090" y="1340089"/>
        <a:ext cx="3674274" cy="3143483"/>
      </dsp:txXfrm>
    </dsp:sp>
    <dsp:sp modelId="{AAC3B93E-1D84-4785-90E2-BCB42A640862}">
      <dsp:nvSpPr>
        <dsp:cNvPr id="0" name=""/>
        <dsp:cNvSpPr/>
      </dsp:nvSpPr>
      <dsp:spPr>
        <a:xfrm rot="5400000">
          <a:off x="4152051" y="1046288"/>
          <a:ext cx="3483661" cy="3731085"/>
        </a:xfrm>
        <a:prstGeom prst="round2SameRect">
          <a:avLst>
            <a:gd name="adj1" fmla="val 16670"/>
            <a:gd name="adj2" fmla="val 0"/>
          </a:avLst>
        </a:prstGeom>
        <a:solidFill>
          <a:schemeClr val="accent6">
            <a:tint val="50000"/>
            <a:hueOff val="44616"/>
            <a:satOff val="-2378"/>
            <a:lumOff val="1223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8585" tIns="120650" rIns="72390" bIns="120650" numCol="1" spcCol="1270" anchor="t" anchorCtr="0">
          <a:noAutofit/>
        </a:bodyPr>
        <a:lstStyle/>
        <a:p>
          <a:pPr marL="0" lvl="0" indent="0" algn="ctr" defTabSz="844550">
            <a:lnSpc>
              <a:spcPct val="90000"/>
            </a:lnSpc>
            <a:spcBef>
              <a:spcPct val="0"/>
            </a:spcBef>
            <a:spcAft>
              <a:spcPct val="35000"/>
            </a:spcAft>
            <a:buNone/>
          </a:pPr>
          <a:endParaRPr lang="es-CL" sz="1900" b="1" u="sng" kern="1200" dirty="0">
            <a:effectLst>
              <a:outerShdw blurRad="38100" dist="38100" dir="2700000" algn="tl">
                <a:srgbClr val="000000">
                  <a:alpha val="43137"/>
                </a:srgbClr>
              </a:outerShdw>
            </a:effectLst>
            <a:latin typeface="+mn-lt"/>
          </a:endParaRPr>
        </a:p>
        <a:p>
          <a:pPr marL="0" lvl="0" indent="0" algn="ctr" defTabSz="844550">
            <a:lnSpc>
              <a:spcPct val="90000"/>
            </a:lnSpc>
            <a:spcBef>
              <a:spcPct val="0"/>
            </a:spcBef>
            <a:spcAft>
              <a:spcPct val="35000"/>
            </a:spcAft>
            <a:buNone/>
          </a:pPr>
          <a:endParaRPr lang="es-CL" sz="1900" b="1" u="sng" kern="1200" dirty="0">
            <a:effectLst>
              <a:outerShdw blurRad="38100" dist="38100" dir="2700000" algn="tl">
                <a:srgbClr val="000000">
                  <a:alpha val="43137"/>
                </a:srgbClr>
              </a:outerShdw>
            </a:effectLst>
            <a:latin typeface="+mn-lt"/>
          </a:endParaRPr>
        </a:p>
        <a:p>
          <a:pPr marL="0" lvl="0" indent="0" algn="ctr" defTabSz="844550">
            <a:lnSpc>
              <a:spcPct val="90000"/>
            </a:lnSpc>
            <a:spcBef>
              <a:spcPct val="0"/>
            </a:spcBef>
            <a:spcAft>
              <a:spcPct val="35000"/>
            </a:spcAft>
            <a:buNone/>
          </a:pPr>
          <a:endParaRPr lang="es-CL" sz="1900" b="1" u="sng" kern="1200" dirty="0">
            <a:effectLst>
              <a:outerShdw blurRad="38100" dist="38100" dir="2700000" algn="tl">
                <a:srgbClr val="000000">
                  <a:alpha val="43137"/>
                </a:srgbClr>
              </a:outerShdw>
            </a:effectLst>
            <a:latin typeface="+mn-lt"/>
          </a:endParaRPr>
        </a:p>
        <a:p>
          <a:pPr marL="0" lvl="0" indent="0" algn="ctr" defTabSz="844550">
            <a:lnSpc>
              <a:spcPct val="90000"/>
            </a:lnSpc>
            <a:spcBef>
              <a:spcPct val="0"/>
            </a:spcBef>
            <a:spcAft>
              <a:spcPct val="35000"/>
            </a:spcAft>
            <a:buNone/>
          </a:pPr>
          <a:r>
            <a:rPr lang="es-CL" sz="1900" b="1" u="sng" kern="1200" dirty="0">
              <a:effectLst>
                <a:outerShdw blurRad="38100" dist="38100" dir="2700000" algn="tl">
                  <a:srgbClr val="000000">
                    <a:alpha val="43137"/>
                  </a:srgbClr>
                </a:outerShdw>
              </a:effectLst>
              <a:latin typeface="+mn-lt"/>
            </a:rPr>
            <a:t>SECRETARÍA TÉCNICA</a:t>
          </a:r>
        </a:p>
        <a:p>
          <a:pPr marL="0" lvl="0" indent="0" algn="ctr" defTabSz="844550">
            <a:lnSpc>
              <a:spcPct val="90000"/>
            </a:lnSpc>
            <a:spcBef>
              <a:spcPct val="0"/>
            </a:spcBef>
            <a:spcAft>
              <a:spcPct val="35000"/>
            </a:spcAft>
            <a:buNone/>
          </a:pPr>
          <a:r>
            <a:rPr lang="es-CL" sz="1900" b="1" u="sng" kern="1200" dirty="0">
              <a:effectLst>
                <a:outerShdw blurRad="38100" dist="38100" dir="2700000" algn="tl">
                  <a:srgbClr val="000000">
                    <a:alpha val="43137"/>
                  </a:srgbClr>
                </a:outerShdw>
              </a:effectLst>
              <a:latin typeface="+mn-lt"/>
            </a:rPr>
            <a:t>Dirección de Presupuestos (</a:t>
          </a:r>
          <a:r>
            <a:rPr lang="es-CL" sz="1900" b="1" u="sng" kern="1200" dirty="0" err="1">
              <a:effectLst>
                <a:outerShdw blurRad="38100" dist="38100" dir="2700000" algn="tl">
                  <a:srgbClr val="000000">
                    <a:alpha val="43137"/>
                  </a:srgbClr>
                </a:outerShdw>
              </a:effectLst>
              <a:latin typeface="+mn-lt"/>
            </a:rPr>
            <a:t>Dipres</a:t>
          </a:r>
          <a:r>
            <a:rPr lang="es-CL" sz="1900" b="1" u="sng" kern="1200" dirty="0">
              <a:effectLst>
                <a:outerShdw blurRad="38100" dist="38100" dir="2700000" algn="tl">
                  <a:srgbClr val="000000">
                    <a:alpha val="43137"/>
                  </a:srgbClr>
                </a:outerShdw>
              </a:effectLst>
              <a:latin typeface="+mn-lt"/>
            </a:rPr>
            <a:t>)</a:t>
          </a:r>
        </a:p>
        <a:p>
          <a:pPr marL="0" lvl="0" indent="0" algn="l" defTabSz="844550">
            <a:lnSpc>
              <a:spcPct val="90000"/>
            </a:lnSpc>
            <a:spcBef>
              <a:spcPct val="0"/>
            </a:spcBef>
            <a:spcAft>
              <a:spcPct val="35000"/>
            </a:spcAft>
            <a:buNone/>
          </a:pPr>
          <a:endParaRPr lang="es-CL" sz="1900" kern="1200" dirty="0">
            <a:latin typeface="+mn-lt"/>
          </a:endParaRPr>
        </a:p>
      </dsp:txBody>
      <dsp:txXfrm rot="-5400000">
        <a:off x="4028340" y="1340089"/>
        <a:ext cx="3560996" cy="3143483"/>
      </dsp:txXfrm>
    </dsp:sp>
    <dsp:sp modelId="{03C12733-5889-4B7E-9CDA-B4DBADE30EC5}">
      <dsp:nvSpPr>
        <dsp:cNvPr id="0" name=""/>
        <dsp:cNvSpPr/>
      </dsp:nvSpPr>
      <dsp:spPr>
        <a:xfrm>
          <a:off x="2807511" y="0"/>
          <a:ext cx="2225554" cy="2225446"/>
        </a:xfrm>
        <a:prstGeom prst="circularArrow">
          <a:avLst>
            <a:gd name="adj1" fmla="val 12500"/>
            <a:gd name="adj2" fmla="val 1142322"/>
            <a:gd name="adj3" fmla="val 20457678"/>
            <a:gd name="adj4" fmla="val 10800000"/>
            <a:gd name="adj5" fmla="val 125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CD71D7-A1C3-4970-AF1C-1A5D584836F8}">
      <dsp:nvSpPr>
        <dsp:cNvPr id="0" name=""/>
        <dsp:cNvSpPr/>
      </dsp:nvSpPr>
      <dsp:spPr>
        <a:xfrm rot="10800000">
          <a:off x="2874745" y="3567829"/>
          <a:ext cx="2225554" cy="2225446"/>
        </a:xfrm>
        <a:prstGeom prst="circularArrow">
          <a:avLst>
            <a:gd name="adj1" fmla="val 12500"/>
            <a:gd name="adj2" fmla="val 1142322"/>
            <a:gd name="adj3" fmla="val 20457678"/>
            <a:gd name="adj4" fmla="val 10800000"/>
            <a:gd name="adj5" fmla="val 12500"/>
          </a:avLst>
        </a:prstGeom>
        <a:solidFill>
          <a:schemeClr val="accent6">
            <a:shade val="80000"/>
            <a:hueOff val="321280"/>
            <a:satOff val="-12909"/>
            <a:lumOff val="27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E862C18-7D9C-6E98-CE43-625B0A70E8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A9D9D36F-87D8-F435-BA4A-BA42B9ED82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F0D7B5-8BD1-0343-9987-96CBA8519325}" type="datetimeFigureOut">
              <a:rPr lang="es-CL" smtClean="0"/>
              <a:t>19-11-2025</a:t>
            </a:fld>
            <a:endParaRPr lang="es-CL"/>
          </a:p>
        </p:txBody>
      </p:sp>
      <p:sp>
        <p:nvSpPr>
          <p:cNvPr id="4" name="Marcador de pie de página 3">
            <a:extLst>
              <a:ext uri="{FF2B5EF4-FFF2-40B4-BE49-F238E27FC236}">
                <a16:creationId xmlns:a16="http://schemas.microsoft.com/office/drawing/2014/main" id="{9EDA2835-E8CF-C4C0-3DEB-F69A386501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39D9176C-39D2-AD16-9C51-9F78C885E9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1AF95-D37A-7B43-98A5-5E96F8C84FE1}" type="slidenum">
              <a:rPr lang="es-CL" smtClean="0"/>
              <a:t>‹Nº›</a:t>
            </a:fld>
            <a:endParaRPr lang="es-CL"/>
          </a:p>
        </p:txBody>
      </p:sp>
    </p:spTree>
    <p:extLst>
      <p:ext uri="{BB962C8B-B14F-4D97-AF65-F5344CB8AC3E}">
        <p14:creationId xmlns:p14="http://schemas.microsoft.com/office/powerpoint/2010/main" val="31794136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51460-7704-4087-ADC7-F78897939BDD}" type="datetimeFigureOut">
              <a:rPr lang="es-CL" smtClean="0"/>
              <a:t>19-11-2025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78EC9-8C90-4460-900A-DC4AE077606A}" type="slidenum">
              <a:rPr lang="es-CL" smtClean="0"/>
              <a:t>‹Nº›</a:t>
            </a:fld>
            <a:endParaRPr lang="es-CL"/>
          </a:p>
        </p:txBody>
      </p:sp>
    </p:spTree>
    <p:extLst>
      <p:ext uri="{BB962C8B-B14F-4D97-AF65-F5344CB8AC3E}">
        <p14:creationId xmlns:p14="http://schemas.microsoft.com/office/powerpoint/2010/main" val="421585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DE78EC9-8C90-4460-900A-DC4AE077606A}" type="slidenum">
              <a:rPr lang="es-CL" smtClean="0"/>
              <a:t>14</a:t>
            </a:fld>
            <a:endParaRPr lang="es-CL"/>
          </a:p>
        </p:txBody>
      </p:sp>
    </p:spTree>
    <p:extLst>
      <p:ext uri="{BB962C8B-B14F-4D97-AF65-F5344CB8AC3E}">
        <p14:creationId xmlns:p14="http://schemas.microsoft.com/office/powerpoint/2010/main" val="180720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DE78EC9-8C90-4460-900A-DC4AE077606A}" type="slidenum">
              <a:rPr lang="es-CL" smtClean="0"/>
              <a:t>19</a:t>
            </a:fld>
            <a:endParaRPr lang="es-CL"/>
          </a:p>
        </p:txBody>
      </p:sp>
    </p:spTree>
    <p:extLst>
      <p:ext uri="{BB962C8B-B14F-4D97-AF65-F5344CB8AC3E}">
        <p14:creationId xmlns:p14="http://schemas.microsoft.com/office/powerpoint/2010/main" val="126338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DE78EC9-8C90-4460-900A-DC4AE077606A}" type="slidenum">
              <a:rPr lang="es-CL" smtClean="0"/>
              <a:t>22</a:t>
            </a:fld>
            <a:endParaRPr lang="es-CL"/>
          </a:p>
        </p:txBody>
      </p:sp>
    </p:spTree>
    <p:extLst>
      <p:ext uri="{BB962C8B-B14F-4D97-AF65-F5344CB8AC3E}">
        <p14:creationId xmlns:p14="http://schemas.microsoft.com/office/powerpoint/2010/main" val="189371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3DE78EC9-8C90-4460-900A-DC4AE077606A}" type="slidenum">
              <a:rPr lang="es-CL" smtClean="0"/>
              <a:t>24</a:t>
            </a:fld>
            <a:endParaRPr lang="es-CL"/>
          </a:p>
        </p:txBody>
      </p:sp>
    </p:spTree>
    <p:extLst>
      <p:ext uri="{BB962C8B-B14F-4D97-AF65-F5344CB8AC3E}">
        <p14:creationId xmlns:p14="http://schemas.microsoft.com/office/powerpoint/2010/main" val="322560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3845C7F5-E518-4449-946A-19B136B5AE60}" type="datetimeFigureOut">
              <a:rPr lang="es-CL" smtClean="0"/>
              <a:t>19-11-2025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5872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845C7F5-E518-4449-946A-19B136B5AE60}" type="datetimeFigureOut">
              <a:rPr lang="es-CL" smtClean="0"/>
              <a:t>19-11-2025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42580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845C7F5-E518-4449-946A-19B136B5AE60}" type="datetimeFigureOut">
              <a:rPr lang="es-CL" smtClean="0"/>
              <a:t>19-11-2025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91184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2339259"/>
            <a:ext cx="10515600" cy="837710"/>
          </a:xfrm>
        </p:spPr>
        <p:txBody>
          <a:bodyPr>
            <a:normAutofit/>
          </a:bodyPr>
          <a:lstStyle>
            <a:lvl1pPr algn="ctr">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PRESENTACIÓN</a:t>
            </a:r>
            <a:endParaRPr lang="es-CL"/>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2" y="3264816"/>
            <a:ext cx="6427574" cy="346738"/>
          </a:xfrm>
        </p:spPr>
        <p:txBody>
          <a:bodyPr>
            <a:noAutofit/>
          </a:bodyPr>
          <a:lstStyle>
            <a:lvl1pPr marL="0" indent="0" algn="ctr">
              <a:buNone/>
              <a:defRPr sz="2800">
                <a:solidFill>
                  <a:schemeClr val="bg1"/>
                </a:solidFill>
              </a:defRPr>
            </a:lvl1pPr>
          </a:lstStyle>
          <a:p>
            <a:pPr lvl="0"/>
            <a:r>
              <a:rPr lang="es-MX"/>
              <a:t>Bajada lorem ipsum dolor sit amet</a:t>
            </a:r>
            <a:endParaRPr lang="es-CL"/>
          </a:p>
        </p:txBody>
      </p:sp>
      <p:sp>
        <p:nvSpPr>
          <p:cNvPr id="8" name="Marcador de texto 7">
            <a:extLst>
              <a:ext uri="{FF2B5EF4-FFF2-40B4-BE49-F238E27FC236}">
                <a16:creationId xmlns:a16="http://schemas.microsoft.com/office/drawing/2014/main" id="{D3EAE4C3-C21C-0F74-3775-DD3486554FC2}"/>
              </a:ext>
            </a:extLst>
          </p:cNvPr>
          <p:cNvSpPr>
            <a:spLocks noGrp="1"/>
          </p:cNvSpPr>
          <p:nvPr>
            <p:ph type="body" sz="quarter" idx="12" hasCustomPrompt="1"/>
          </p:nvPr>
        </p:nvSpPr>
        <p:spPr>
          <a:xfrm>
            <a:off x="4101379" y="1989474"/>
            <a:ext cx="3989238" cy="261938"/>
          </a:xfrm>
        </p:spPr>
        <p:txBody>
          <a:bodyPr/>
          <a:lstStyle>
            <a:lvl1pPr marL="0" indent="0" algn="ctr">
              <a:buNone/>
              <a:defRPr sz="1600"/>
            </a:lvl1pPr>
          </a:lstStyle>
          <a:p>
            <a:pPr lvl="0"/>
            <a:r>
              <a:rPr lang="es-MX"/>
              <a:t>Epígrafe</a:t>
            </a:r>
            <a:endParaRPr lang="es-CL"/>
          </a:p>
        </p:txBody>
      </p:sp>
    </p:spTree>
    <p:extLst>
      <p:ext uri="{BB962C8B-B14F-4D97-AF65-F5344CB8AC3E}">
        <p14:creationId xmlns:p14="http://schemas.microsoft.com/office/powerpoint/2010/main" val="1338178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2279843"/>
            <a:ext cx="10515600" cy="837710"/>
          </a:xfrm>
        </p:spPr>
        <p:txBody>
          <a:bodyPr>
            <a:normAutofit/>
          </a:bodyPr>
          <a:lstStyle>
            <a:lvl1pPr algn="ctr">
              <a:defRPr sz="46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lámina</a:t>
            </a:r>
            <a:endParaRPr lang="es-CL"/>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4201159" y="3264816"/>
            <a:ext cx="3789682" cy="346738"/>
          </a:xfrm>
        </p:spPr>
        <p:txBody>
          <a:bodyPr>
            <a:normAutofit/>
          </a:bodyPr>
          <a:lstStyle>
            <a:lvl1pPr marL="0" indent="0" algn="ctr">
              <a:buNone/>
              <a:defRPr sz="2000">
                <a:solidFill>
                  <a:srgbClr val="0B4581"/>
                </a:solidFill>
              </a:defRPr>
            </a:lvl1pPr>
          </a:lstStyle>
          <a:p>
            <a:pPr lvl="0"/>
            <a:r>
              <a:rPr lang="es-MX"/>
              <a:t>Bajada de lámina</a:t>
            </a:r>
            <a:endParaRPr lang="es-CL"/>
          </a:p>
        </p:txBody>
      </p:sp>
    </p:spTree>
    <p:extLst>
      <p:ext uri="{BB962C8B-B14F-4D97-AF65-F5344CB8AC3E}">
        <p14:creationId xmlns:p14="http://schemas.microsoft.com/office/powerpoint/2010/main" val="420994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5631" y="6096000"/>
            <a:ext cx="6725611" cy="328862"/>
          </a:xfrm>
        </p:spPr>
        <p:txBody>
          <a:bodyPr anchor="b">
            <a:normAutofit/>
          </a:bodyPr>
          <a:lstStyle>
            <a:lvl1pPr algn="l">
              <a:defRPr sz="1800"/>
            </a:lvl1pPr>
          </a:lstStyle>
          <a:p>
            <a:r>
              <a:rPr lang="es-MX"/>
              <a:t>Cita o comentario</a:t>
            </a:r>
            <a:endParaRPr lang="es-CL"/>
          </a:p>
        </p:txBody>
      </p:sp>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5373687"/>
          </a:xfrm>
          <a:prstGeom prst="rect">
            <a:avLst/>
          </a:prstGeom>
        </p:spPr>
        <p:txBody>
          <a:bodyPr/>
          <a:lstStyle>
            <a:lvl1pPr marL="0" indent="0">
              <a:buNone/>
              <a:defRPr/>
            </a:lvl1pPr>
          </a:lstStyle>
          <a:p>
            <a:r>
              <a:rPr lang="es-ES"/>
              <a:t>Haga clic en el icono para agregar una imagen</a:t>
            </a:r>
            <a:endParaRPr lang="es-CL"/>
          </a:p>
        </p:txBody>
      </p:sp>
      <p:pic>
        <p:nvPicPr>
          <p:cNvPr id="4" name="Imagen 3">
            <a:extLst>
              <a:ext uri="{FF2B5EF4-FFF2-40B4-BE49-F238E27FC236}">
                <a16:creationId xmlns:a16="http://schemas.microsoft.com/office/drawing/2014/main" id="{10A300DC-C1E8-2F45-859A-19AB3C09BC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19251" y="5936581"/>
            <a:ext cx="2413000" cy="647700"/>
          </a:xfrm>
          <a:prstGeom prst="rect">
            <a:avLst/>
          </a:prstGeom>
        </p:spPr>
      </p:pic>
    </p:spTree>
    <p:extLst>
      <p:ext uri="{BB962C8B-B14F-4D97-AF65-F5344CB8AC3E}">
        <p14:creationId xmlns:p14="http://schemas.microsoft.com/office/powerpoint/2010/main" val="377534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Lámina interior_op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1A2E76-457B-7287-B7E9-E9E0C0329FCC}"/>
              </a:ext>
            </a:extLst>
          </p:cNvPr>
          <p:cNvSpPr>
            <a:spLocks noGrp="1"/>
          </p:cNvSpPr>
          <p:nvPr>
            <p:ph type="body" idx="1" hasCustomPrompt="1"/>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Título de lámina</a:t>
            </a:r>
          </a:p>
        </p:txBody>
      </p:sp>
      <p:sp>
        <p:nvSpPr>
          <p:cNvPr id="13" name="Marcador de texto 12">
            <a:extLst>
              <a:ext uri="{FF2B5EF4-FFF2-40B4-BE49-F238E27FC236}">
                <a16:creationId xmlns:a16="http://schemas.microsoft.com/office/drawing/2014/main" id="{98520361-BD56-4E8E-9CB5-6FC8EDEDDB91}"/>
              </a:ext>
            </a:extLst>
          </p:cNvPr>
          <p:cNvSpPr>
            <a:spLocks noGrp="1"/>
          </p:cNvSpPr>
          <p:nvPr>
            <p:ph type="body" sz="quarter" idx="16" hasCustomPrompt="1"/>
          </p:nvPr>
        </p:nvSpPr>
        <p:spPr>
          <a:xfrm>
            <a:off x="3821113" y="1991656"/>
            <a:ext cx="7569200" cy="3584575"/>
          </a:xfrm>
        </p:spPr>
        <p:txBody>
          <a:bodyPr/>
          <a:lstStyle>
            <a:lvl1pPr marL="0" indent="0">
              <a:buNone/>
              <a:defRPr sz="2000">
                <a:solidFill>
                  <a:srgbClr val="0C4581"/>
                </a:solidFill>
              </a:defRPr>
            </a:lvl1pPr>
          </a:lstStyle>
          <a:p>
            <a:pPr lvl="0"/>
            <a:r>
              <a:rPr lang="es-MX"/>
              <a:t>Texto de lámina. Lorem ipsum dolor sit amet.</a:t>
            </a:r>
            <a:endParaRPr lang="es-CL"/>
          </a:p>
        </p:txBody>
      </p:sp>
    </p:spTree>
    <p:extLst>
      <p:ext uri="{BB962C8B-B14F-4D97-AF65-F5344CB8AC3E}">
        <p14:creationId xmlns:p14="http://schemas.microsoft.com/office/powerpoint/2010/main" val="734634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474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ámina interior_op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1A2E76-457B-7287-B7E9-E9E0C0329FCC}"/>
              </a:ext>
            </a:extLst>
          </p:cNvPr>
          <p:cNvSpPr>
            <a:spLocks noGrp="1"/>
          </p:cNvSpPr>
          <p:nvPr>
            <p:ph type="body" idx="1" hasCustomPrompt="1"/>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Título de lámina</a:t>
            </a:r>
          </a:p>
        </p:txBody>
      </p:sp>
      <p:sp>
        <p:nvSpPr>
          <p:cNvPr id="13" name="Marcador de texto 12">
            <a:extLst>
              <a:ext uri="{FF2B5EF4-FFF2-40B4-BE49-F238E27FC236}">
                <a16:creationId xmlns:a16="http://schemas.microsoft.com/office/drawing/2014/main" id="{98520361-BD56-4E8E-9CB5-6FC8EDEDDB91}"/>
              </a:ext>
            </a:extLst>
          </p:cNvPr>
          <p:cNvSpPr>
            <a:spLocks noGrp="1"/>
          </p:cNvSpPr>
          <p:nvPr>
            <p:ph type="body" sz="quarter" idx="16" hasCustomPrompt="1"/>
          </p:nvPr>
        </p:nvSpPr>
        <p:spPr>
          <a:xfrm>
            <a:off x="3821113" y="1991656"/>
            <a:ext cx="7569200" cy="3584575"/>
          </a:xfrm>
        </p:spPr>
        <p:txBody>
          <a:bodyPr/>
          <a:lstStyle>
            <a:lvl1pPr marL="0" indent="0">
              <a:buNone/>
              <a:defRPr sz="2000">
                <a:solidFill>
                  <a:srgbClr val="0C4581"/>
                </a:solidFill>
              </a:defRPr>
            </a:lvl1pPr>
          </a:lstStyle>
          <a:p>
            <a:pPr lvl="0"/>
            <a:r>
              <a:rPr lang="es-MX"/>
              <a:t>Texto de lámina. Lorem ipsum dolor sit amet.</a:t>
            </a:r>
            <a:endParaRPr lang="es-CL"/>
          </a:p>
        </p:txBody>
      </p:sp>
    </p:spTree>
    <p:extLst>
      <p:ext uri="{BB962C8B-B14F-4D97-AF65-F5344CB8AC3E}">
        <p14:creationId xmlns:p14="http://schemas.microsoft.com/office/powerpoint/2010/main" val="7594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9EC74-3BED-0EC0-A81D-ABF62D8EA302}"/>
              </a:ext>
            </a:extLst>
          </p:cNvPr>
          <p:cNvSpPr>
            <a:spLocks noGrp="1"/>
          </p:cNvSpPr>
          <p:nvPr>
            <p:ph sz="half" idx="1"/>
          </p:nvPr>
        </p:nvSpPr>
        <p:spPr>
          <a:xfrm>
            <a:off x="838200" y="1485090"/>
            <a:ext cx="5181600" cy="4351338"/>
          </a:xfrm>
        </p:spPr>
        <p:txBody>
          <a:bodyPr/>
          <a:lstStyle/>
          <a:p>
            <a:pPr lvl="0"/>
            <a:endParaRPr lang="es-CL"/>
          </a:p>
        </p:txBody>
      </p:sp>
      <p:sp>
        <p:nvSpPr>
          <p:cNvPr id="11" name="Marcador de texto 9">
            <a:extLst>
              <a:ext uri="{FF2B5EF4-FFF2-40B4-BE49-F238E27FC236}">
                <a16:creationId xmlns:a16="http://schemas.microsoft.com/office/drawing/2014/main" id="{FFDD4098-A489-3EDD-9C9D-BD18C956122D}"/>
              </a:ext>
            </a:extLst>
          </p:cNvPr>
          <p:cNvSpPr>
            <a:spLocks noGrp="1"/>
          </p:cNvSpPr>
          <p:nvPr>
            <p:ph type="body" sz="quarter" idx="11"/>
          </p:nvPr>
        </p:nvSpPr>
        <p:spPr>
          <a:xfrm>
            <a:off x="6172200" y="1484313"/>
            <a:ext cx="5181600" cy="4351337"/>
          </a:xfrm>
        </p:spPr>
        <p:txBody>
          <a:bodyPr/>
          <a:lstStyle>
            <a:lvl1pPr>
              <a:defRPr sz="2400">
                <a:solidFill>
                  <a:srgbClr val="0C4581"/>
                </a:solidFill>
              </a:defRPr>
            </a:lvl1pPr>
            <a:lvl2pPr>
              <a:defRPr sz="2000">
                <a:solidFill>
                  <a:srgbClr val="0C4581"/>
                </a:solidFill>
              </a:defRPr>
            </a:lvl2pPr>
            <a:lvl3pPr>
              <a:defRPr sz="1800">
                <a:solidFill>
                  <a:srgbClr val="0C4581"/>
                </a:solidFill>
              </a:defRPr>
            </a:lvl3pPr>
            <a:lvl4pPr>
              <a:defRPr sz="1600">
                <a:solidFill>
                  <a:srgbClr val="0C4581"/>
                </a:solidFill>
              </a:defRPr>
            </a:lvl4pPr>
            <a:lvl5pPr>
              <a:defRPr sz="1600">
                <a:solidFill>
                  <a:srgbClr val="0C458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12" name="Marcador de texto 2">
            <a:extLst>
              <a:ext uri="{FF2B5EF4-FFF2-40B4-BE49-F238E27FC236}">
                <a16:creationId xmlns:a16="http://schemas.microsoft.com/office/drawing/2014/main" id="{D3881AA8-46B6-8B1C-2BFD-E829BBDBE929}"/>
              </a:ext>
            </a:extLst>
          </p:cNvPr>
          <p:cNvSpPr>
            <a:spLocks noGrp="1"/>
          </p:cNvSpPr>
          <p:nvPr>
            <p:ph type="body" idx="12" hasCustomPrompt="1"/>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Título de lámina</a:t>
            </a:r>
          </a:p>
        </p:txBody>
      </p:sp>
    </p:spTree>
    <p:extLst>
      <p:ext uri="{BB962C8B-B14F-4D97-AF65-F5344CB8AC3E}">
        <p14:creationId xmlns:p14="http://schemas.microsoft.com/office/powerpoint/2010/main" val="1784165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845C7F5-E518-4449-946A-19B136B5AE60}" type="datetimeFigureOut">
              <a:rPr lang="es-CL" smtClean="0"/>
              <a:t>19-11-2025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9620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845C7F5-E518-4449-946A-19B136B5AE60}" type="datetimeFigureOut">
              <a:rPr lang="es-CL" smtClean="0"/>
              <a:t>19-11-2025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57259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845C7F5-E518-4449-946A-19B136B5AE60}" type="datetimeFigureOut">
              <a:rPr lang="es-CL" smtClean="0"/>
              <a:t>19-11-2025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25938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845C7F5-E518-4449-946A-19B136B5AE60}" type="datetimeFigureOut">
              <a:rPr lang="es-CL" smtClean="0"/>
              <a:t>19-11-2025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425736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3845C7F5-E518-4449-946A-19B136B5AE60}" type="datetimeFigureOut">
              <a:rPr lang="es-CL" smtClean="0"/>
              <a:t>19-11-2025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29030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5C7F5-E518-4449-946A-19B136B5AE60}" type="datetimeFigureOut">
              <a:rPr lang="es-CL" smtClean="0"/>
              <a:t>19-11-2025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19181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845C7F5-E518-4449-946A-19B136B5AE60}" type="datetimeFigureOut">
              <a:rPr lang="es-CL" smtClean="0"/>
              <a:t>19-11-2025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2274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845C7F5-E518-4449-946A-19B136B5AE60}" type="datetimeFigureOut">
              <a:rPr lang="es-CL" smtClean="0"/>
              <a:t>19-11-2025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57480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5C7F5-E518-4449-946A-19B136B5AE60}" type="datetimeFigureOut">
              <a:rPr lang="es-CL" smtClean="0"/>
              <a:t>19-11-2025</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7A0-6419-AF42-932A-B78F8253A792}" type="slidenum">
              <a:rPr lang="es-CL" smtClean="0"/>
              <a:t>‹Nº›</a:t>
            </a:fld>
            <a:endParaRPr lang="es-CL"/>
          </a:p>
        </p:txBody>
      </p:sp>
    </p:spTree>
    <p:extLst>
      <p:ext uri="{BB962C8B-B14F-4D97-AF65-F5344CB8AC3E}">
        <p14:creationId xmlns:p14="http://schemas.microsoft.com/office/powerpoint/2010/main" val="4250783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4" r:id="rId14"/>
    <p:sldLayoutId id="2147483685" r:id="rId15"/>
    <p:sldLayoutId id="2147483686" r:id="rId16"/>
    <p:sldLayoutId id="2147483651" r:id="rId17"/>
    <p:sldLayoutId id="214748365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F192F-BA96-5ED3-CCE0-0FAC920CF7FE}"/>
              </a:ext>
            </a:extLst>
          </p:cNvPr>
          <p:cNvSpPr>
            <a:spLocks noGrp="1"/>
          </p:cNvSpPr>
          <p:nvPr>
            <p:ph type="title"/>
          </p:nvPr>
        </p:nvSpPr>
        <p:spPr>
          <a:xfrm>
            <a:off x="838199" y="735258"/>
            <a:ext cx="10515600" cy="2196616"/>
          </a:xfrm>
        </p:spPr>
        <p:txBody>
          <a:bodyPr>
            <a:noAutofit/>
          </a:bodyPr>
          <a:lstStyle/>
          <a:p>
            <a:pPr>
              <a:lnSpc>
                <a:spcPct val="100000"/>
              </a:lnSpc>
            </a:pPr>
            <a:r>
              <a:rPr lang="es-CL" sz="4800" dirty="0">
                <a:latin typeface="+mn-lt"/>
                <a:ea typeface="Verdana"/>
              </a:rPr>
              <a:t>Sistema Estado Verde </a:t>
            </a:r>
            <a:br>
              <a:rPr lang="es-CL" sz="4800" dirty="0">
                <a:latin typeface="+mn-lt"/>
              </a:rPr>
            </a:br>
            <a:r>
              <a:rPr lang="es-CL" sz="4800" dirty="0">
                <a:latin typeface="+mn-lt"/>
                <a:ea typeface="Verdana"/>
              </a:rPr>
              <a:t>Etapas 1, 2, 3 y 4</a:t>
            </a:r>
            <a:br>
              <a:rPr lang="es-CL" sz="4800" dirty="0">
                <a:latin typeface="+mn-lt"/>
              </a:rPr>
            </a:br>
            <a:r>
              <a:rPr lang="es-CL" sz="4800" dirty="0">
                <a:latin typeface="+mn-lt"/>
                <a:ea typeface="Verdana"/>
              </a:rPr>
              <a:t>Marco 2026</a:t>
            </a:r>
          </a:p>
        </p:txBody>
      </p:sp>
      <p:sp>
        <p:nvSpPr>
          <p:cNvPr id="6" name="Marcador de texto 5"/>
          <p:cNvSpPr>
            <a:spLocks noGrp="1"/>
          </p:cNvSpPr>
          <p:nvPr>
            <p:ph type="body" sz="quarter" idx="11"/>
          </p:nvPr>
        </p:nvSpPr>
        <p:spPr>
          <a:xfrm>
            <a:off x="4328528" y="2931874"/>
            <a:ext cx="3534942" cy="1015663"/>
          </a:xfrm>
          <a:prstGeom prst="rect">
            <a:avLst/>
          </a:prstGeom>
        </p:spPr>
        <p:txBody>
          <a:bodyPr wrap="none">
            <a:spAutoFit/>
          </a:bodyPr>
          <a:lstStyle/>
          <a:p>
            <a:pPr algn="ctr">
              <a:lnSpc>
                <a:spcPct val="100000"/>
              </a:lnSpc>
              <a:spcBef>
                <a:spcPts val="0"/>
              </a:spcBef>
            </a:pPr>
            <a:endParaRPr lang="es-CL" sz="1200" b="1"/>
          </a:p>
          <a:p>
            <a:pPr algn="ctr">
              <a:lnSpc>
                <a:spcPct val="100000"/>
              </a:lnSpc>
              <a:spcBef>
                <a:spcPts val="0"/>
              </a:spcBef>
            </a:pPr>
            <a:r>
              <a:rPr lang="es-CL" sz="1200" b="1"/>
              <a:t>Red de Expertos Sistema Estado Verde</a:t>
            </a:r>
          </a:p>
          <a:p>
            <a:pPr>
              <a:lnSpc>
                <a:spcPct val="100000"/>
              </a:lnSpc>
              <a:spcBef>
                <a:spcPts val="0"/>
              </a:spcBef>
            </a:pPr>
            <a:r>
              <a:rPr lang="es-CL" sz="1200" b="1"/>
              <a:t>Ministerio del Medio Ambiente</a:t>
            </a:r>
          </a:p>
          <a:p>
            <a:pPr algn="ctr">
              <a:lnSpc>
                <a:spcPct val="100000"/>
              </a:lnSpc>
              <a:spcBef>
                <a:spcPts val="0"/>
              </a:spcBef>
            </a:pPr>
            <a:r>
              <a:rPr lang="es-ES" sz="1200" b="1"/>
              <a:t>Ministerio de Energía</a:t>
            </a:r>
          </a:p>
          <a:p>
            <a:pPr algn="ctr">
              <a:lnSpc>
                <a:spcPct val="100000"/>
              </a:lnSpc>
              <a:spcBef>
                <a:spcPts val="0"/>
              </a:spcBef>
            </a:pPr>
            <a:r>
              <a:rPr lang="es-ES" sz="1200" b="1"/>
              <a:t>Dirección </a:t>
            </a:r>
            <a:r>
              <a:rPr lang="es-ES" sz="1200" b="1" err="1"/>
              <a:t>ChileCompra</a:t>
            </a:r>
            <a:endParaRPr lang="es-CL" sz="1200" b="1"/>
          </a:p>
        </p:txBody>
      </p:sp>
      <p:sp>
        <p:nvSpPr>
          <p:cNvPr id="7" name="Rectángulo 6"/>
          <p:cNvSpPr/>
          <p:nvPr/>
        </p:nvSpPr>
        <p:spPr>
          <a:xfrm>
            <a:off x="4931263" y="6098670"/>
            <a:ext cx="2329484" cy="369332"/>
          </a:xfrm>
          <a:prstGeom prst="rect">
            <a:avLst/>
          </a:prstGeom>
        </p:spPr>
        <p:txBody>
          <a:bodyPr wrap="none">
            <a:spAutoFit/>
          </a:bodyPr>
          <a:lstStyle/>
          <a:p>
            <a:pPr algn="ctr"/>
            <a:r>
              <a:rPr lang="es-ES" b="1" dirty="0">
                <a:solidFill>
                  <a:schemeClr val="bg1"/>
                </a:solidFill>
                <a:latin typeface="Verdana" panose="020B0604030504040204" pitchFamily="34" charset="0"/>
                <a:ea typeface="Verdana" panose="020B0604030504040204" pitchFamily="34" charset="0"/>
              </a:rPr>
              <a:t>Noviembre 2026</a:t>
            </a:r>
            <a:endParaRPr lang="es-CL" b="1" dirty="0">
              <a:solidFill>
                <a:schemeClr val="bg1"/>
              </a:solidFill>
              <a:latin typeface="Verdana" panose="020B0604030504040204" pitchFamily="34" charset="0"/>
              <a:ea typeface="Verdana" panose="020B0604030504040204" pitchFamily="34" charset="0"/>
            </a:endParaRPr>
          </a:p>
        </p:txBody>
      </p:sp>
      <p:pic>
        <p:nvPicPr>
          <p:cNvPr id="10" name="Imagen 9"/>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4623917" y="4444174"/>
            <a:ext cx="1352279" cy="1237042"/>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3074" y="3758851"/>
            <a:ext cx="2710355" cy="2709151"/>
          </a:xfrm>
          <a:prstGeom prst="rect">
            <a:avLst/>
          </a:prstGeom>
        </p:spPr>
      </p:pic>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8909C-BA41-A31D-4CA3-1E731F50B3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14" y="81403"/>
            <a:ext cx="12192000" cy="1633335"/>
          </a:xfrm>
          <a:prstGeom prst="rect">
            <a:avLst/>
          </a:prstGeom>
        </p:spPr>
      </p:pic>
      <p:pic>
        <p:nvPicPr>
          <p:cNvPr id="8" name="Picture 7">
            <a:extLst>
              <a:ext uri="{FF2B5EF4-FFF2-40B4-BE49-F238E27FC236}">
                <a16:creationId xmlns:a16="http://schemas.microsoft.com/office/drawing/2014/main" id="{220C533F-F03E-7912-6E10-BFAE1BE5B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8429" y="4972731"/>
            <a:ext cx="8499929" cy="1466397"/>
          </a:xfrm>
          <a:prstGeom prst="rect">
            <a:avLst/>
          </a:prstGeom>
        </p:spPr>
      </p:pic>
      <p:pic>
        <p:nvPicPr>
          <p:cNvPr id="3" name="Imagen 2">
            <a:extLst>
              <a:ext uri="{FF2B5EF4-FFF2-40B4-BE49-F238E27FC236}">
                <a16:creationId xmlns:a16="http://schemas.microsoft.com/office/drawing/2014/main" id="{D7B5CCBB-618E-DA6C-AC6A-2D364A521152}"/>
              </a:ext>
            </a:extLst>
          </p:cNvPr>
          <p:cNvPicPr>
            <a:picLocks noChangeAspect="1"/>
          </p:cNvPicPr>
          <p:nvPr/>
        </p:nvPicPr>
        <p:blipFill>
          <a:blip r:embed="rId4"/>
          <a:stretch>
            <a:fillRect/>
          </a:stretch>
        </p:blipFill>
        <p:spPr>
          <a:xfrm>
            <a:off x="2404155" y="1576089"/>
            <a:ext cx="6848475" cy="3305175"/>
          </a:xfrm>
          <a:prstGeom prst="rect">
            <a:avLst/>
          </a:prstGeom>
        </p:spPr>
      </p:pic>
    </p:spTree>
    <p:extLst>
      <p:ext uri="{BB962C8B-B14F-4D97-AF65-F5344CB8AC3E}">
        <p14:creationId xmlns:p14="http://schemas.microsoft.com/office/powerpoint/2010/main" val="382954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9F46F-2977-B457-E03A-BFE4A16DA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F276F-D00F-8749-B452-9E553EB50240}"/>
              </a:ext>
            </a:extLst>
          </p:cNvPr>
          <p:cNvSpPr>
            <a:spLocks noGrp="1"/>
          </p:cNvSpPr>
          <p:nvPr>
            <p:ph type="title"/>
          </p:nvPr>
        </p:nvSpPr>
        <p:spPr/>
        <p:txBody>
          <a:bodyPr/>
          <a:lstStyle/>
          <a:p>
            <a:r>
              <a:rPr lang="en-US" dirty="0">
                <a:latin typeface="Verdana"/>
                <a:ea typeface="Verdana"/>
              </a:rPr>
              <a:t>MARCO 2026</a:t>
            </a:r>
            <a:endParaRPr lang="en-US" dirty="0"/>
          </a:p>
        </p:txBody>
      </p:sp>
      <p:sp>
        <p:nvSpPr>
          <p:cNvPr id="3" name="Text Placeholder 2">
            <a:extLst>
              <a:ext uri="{FF2B5EF4-FFF2-40B4-BE49-F238E27FC236}">
                <a16:creationId xmlns:a16="http://schemas.microsoft.com/office/drawing/2014/main" id="{61DA9544-1B77-14CA-5A79-B5CC219674BF}"/>
              </a:ext>
            </a:extLst>
          </p:cNvPr>
          <p:cNvSpPr>
            <a:spLocks noGrp="1"/>
          </p:cNvSpPr>
          <p:nvPr>
            <p:ph type="body" sz="quarter" idx="11"/>
          </p:nvPr>
        </p:nvSpPr>
        <p:spPr/>
        <p:txBody>
          <a:bodyPr>
            <a:normAutofit lnSpcReduction="10000"/>
          </a:bodyPr>
          <a:lstStyle/>
          <a:p>
            <a:endParaRPr lang="en-US" dirty="0"/>
          </a:p>
        </p:txBody>
      </p:sp>
    </p:spTree>
    <p:extLst>
      <p:ext uri="{BB962C8B-B14F-4D97-AF65-F5344CB8AC3E}">
        <p14:creationId xmlns:p14="http://schemas.microsoft.com/office/powerpoint/2010/main" val="158406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90883" y="891415"/>
            <a:ext cx="11139179" cy="2215991"/>
          </a:xfrm>
          <a:prstGeom prst="rect">
            <a:avLst/>
          </a:prstGeom>
        </p:spPr>
        <p:txBody>
          <a:bodyPr wrap="square">
            <a:spAutoFit/>
          </a:bodyPr>
          <a:lstStyle/>
          <a:p>
            <a:pPr marL="285750" indent="-285750" algn="just">
              <a:buFontTx/>
              <a:buChar char="-"/>
            </a:pPr>
            <a:r>
              <a:rPr lang="es-ES" sz="2400" b="1" dirty="0">
                <a:solidFill>
                  <a:srgbClr val="284A7C"/>
                </a:solidFill>
              </a:rPr>
              <a:t>El SEV pasa de 29 a </a:t>
            </a:r>
            <a:r>
              <a:rPr lang="es-ES" sz="2400" b="1" u="sng" dirty="0">
                <a:solidFill>
                  <a:srgbClr val="284A7C"/>
                </a:solidFill>
              </a:rPr>
              <a:t>21 requisitos técnicos (RT) divididos en 4 etapas.</a:t>
            </a:r>
          </a:p>
          <a:p>
            <a:pPr marL="285750" indent="-285750" algn="just">
              <a:buFontTx/>
              <a:buChar char="-"/>
            </a:pPr>
            <a:r>
              <a:rPr lang="es-ES" sz="2400" b="1" dirty="0">
                <a:solidFill>
                  <a:srgbClr val="284A7C"/>
                </a:solidFill>
                <a:ea typeface="+mj-ea"/>
                <a:cs typeface="+mj-cs"/>
              </a:rPr>
              <a:t>Etapa 2, 3 y 4 solo tienen objetivo 1, con 3 RT cada uno</a:t>
            </a:r>
          </a:p>
          <a:p>
            <a:pPr marL="285750" indent="-285750" algn="just">
              <a:buFontTx/>
              <a:buChar char="-"/>
            </a:pPr>
            <a:r>
              <a:rPr lang="es-ES" sz="2400" b="1" u="sng" dirty="0">
                <a:solidFill>
                  <a:srgbClr val="284A7C"/>
                </a:solidFill>
                <a:ea typeface="+mj-ea"/>
                <a:cs typeface="+mj-cs"/>
              </a:rPr>
              <a:t>La medición de resultados se estandariza por medio de indicadores creados por la Red de Expertos</a:t>
            </a:r>
          </a:p>
          <a:p>
            <a:pPr marL="285750" indent="-285750" algn="just">
              <a:buFontTx/>
              <a:buChar char="-"/>
            </a:pPr>
            <a:endParaRPr lang="es-ES" sz="2400" b="1" u="sng" dirty="0">
              <a:solidFill>
                <a:srgbClr val="284A7C"/>
              </a:solidFill>
              <a:ea typeface="+mj-ea"/>
              <a:cs typeface="+mj-cs"/>
            </a:endParaRPr>
          </a:p>
          <a:p>
            <a:pPr algn="just"/>
            <a:r>
              <a:rPr lang="es-ES" b="1" i="1" dirty="0">
                <a:solidFill>
                  <a:srgbClr val="1D4F83"/>
                </a:solidFill>
                <a:latin typeface="Arial" panose="020B0604020202020204" pitchFamily="34" charset="0"/>
              </a:rPr>
              <a:t>“ 6. - Los Servicios del Programa Marco General se sujetarán a las siguientes reglas:</a:t>
            </a:r>
          </a:p>
        </p:txBody>
      </p:sp>
      <p:sp>
        <p:nvSpPr>
          <p:cNvPr id="5" name="Marcador de contenido 2"/>
          <p:cNvSpPr txBox="1">
            <a:spLocks/>
          </p:cNvSpPr>
          <p:nvPr/>
        </p:nvSpPr>
        <p:spPr>
          <a:xfrm>
            <a:off x="919470" y="252698"/>
            <a:ext cx="10515600" cy="670596"/>
          </a:xfrm>
          <a:prstGeom prst="rect">
            <a:avLst/>
          </a:prstGeom>
          <a:solidFill>
            <a:schemeClr val="accent5">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4800" b="1" dirty="0">
                <a:latin typeface="+mn-lt"/>
                <a:ea typeface="+mj-ea"/>
                <a:cs typeface="+mj-cs"/>
              </a:rPr>
              <a:t>CAMBIOS GENERALES SEV 2026</a:t>
            </a:r>
            <a:endParaRPr lang="es-CL" sz="4800" b="1" dirty="0">
              <a:latin typeface="+mn-lt"/>
              <a:ea typeface="+mj-ea"/>
              <a:cs typeface="+mj-cs"/>
            </a:endParaRPr>
          </a:p>
        </p:txBody>
      </p:sp>
      <p:grpSp>
        <p:nvGrpSpPr>
          <p:cNvPr id="12" name="Grupo 11"/>
          <p:cNvGrpSpPr/>
          <p:nvPr/>
        </p:nvGrpSpPr>
        <p:grpSpPr>
          <a:xfrm>
            <a:off x="443630" y="3167435"/>
            <a:ext cx="11539228" cy="1000274"/>
            <a:chOff x="390833" y="2482016"/>
            <a:chExt cx="11539228" cy="1000274"/>
          </a:xfrm>
        </p:grpSpPr>
        <p:sp>
          <p:nvSpPr>
            <p:cNvPr id="3" name="Rectángulo 2"/>
            <p:cNvSpPr/>
            <p:nvPr/>
          </p:nvSpPr>
          <p:spPr>
            <a:xfrm>
              <a:off x="3334000" y="2566654"/>
              <a:ext cx="8596061" cy="830997"/>
            </a:xfrm>
            <a:prstGeom prst="rect">
              <a:avLst/>
            </a:prstGeom>
            <a:solidFill>
              <a:schemeClr val="bg1">
                <a:lumMod val="95000"/>
              </a:schemeClr>
            </a:solidFill>
            <a:ln>
              <a:solidFill>
                <a:schemeClr val="accent1"/>
              </a:solidFill>
            </a:ln>
          </p:spPr>
          <p:txBody>
            <a:bodyPr wrap="square">
              <a:spAutoFit/>
            </a:bodyPr>
            <a:lstStyle/>
            <a:p>
              <a:pPr algn="just"/>
              <a:r>
                <a:rPr lang="es-CL" sz="1600" b="1" dirty="0">
                  <a:solidFill>
                    <a:srgbClr val="FF0000"/>
                  </a:solidFill>
                  <a:latin typeface="Arial" panose="020B0604020202020204" pitchFamily="34" charset="0"/>
                </a:rPr>
                <a:t>d. Para </a:t>
              </a:r>
              <a:r>
                <a:rPr lang="es-CL" sz="1600" b="1" i="1" dirty="0">
                  <a:solidFill>
                    <a:srgbClr val="FF0000"/>
                  </a:solidFill>
                  <a:latin typeface="Arial" panose="020B0604020202020204" pitchFamily="34" charset="0"/>
                </a:rPr>
                <a:t>los Sistemas (…)"Estado Verde“ (…) </a:t>
              </a:r>
              <a:r>
                <a:rPr lang="es-ES" sz="1600" b="1" i="1" dirty="0">
                  <a:solidFill>
                    <a:srgbClr val="FF0000"/>
                  </a:solidFill>
                  <a:latin typeface="Arial" panose="020B0604020202020204" pitchFamily="34" charset="0"/>
                </a:rPr>
                <a:t>deberán definir una meta, la que consiste en la Implementación de las etapas de desarrollo del respectivo sistema. Las etapas de los sistemas de gestión son acumulativas”.</a:t>
              </a:r>
            </a:p>
          </p:txBody>
        </p:sp>
        <p:sp>
          <p:nvSpPr>
            <p:cNvPr id="9" name="Rectángulo 8"/>
            <p:cNvSpPr/>
            <p:nvPr/>
          </p:nvSpPr>
          <p:spPr>
            <a:xfrm>
              <a:off x="390833" y="2482016"/>
              <a:ext cx="2595254" cy="1000274"/>
            </a:xfrm>
            <a:prstGeom prst="rect">
              <a:avLst/>
            </a:prstGeom>
            <a:solidFill>
              <a:schemeClr val="bg1">
                <a:lumMod val="95000"/>
              </a:schemeClr>
            </a:solidFill>
            <a:ln>
              <a:solidFill>
                <a:schemeClr val="accent1"/>
              </a:solidFill>
            </a:ln>
          </p:spPr>
          <p:txBody>
            <a:bodyPr wrap="square">
              <a:spAutoFit/>
            </a:bodyPr>
            <a:lstStyle/>
            <a:p>
              <a:endParaRPr lang="es-ES" sz="1000" b="1" dirty="0">
                <a:solidFill>
                  <a:srgbClr val="284A7C"/>
                </a:solidFill>
              </a:endParaRPr>
            </a:p>
            <a:p>
              <a:r>
                <a:rPr lang="es-ES" sz="2000" b="1" dirty="0">
                  <a:solidFill>
                    <a:srgbClr val="284A7C"/>
                  </a:solidFill>
                </a:rPr>
                <a:t>SEV Sigue siendo acumulativo:</a:t>
              </a:r>
            </a:p>
            <a:p>
              <a:endParaRPr lang="es-ES" sz="900" b="1" dirty="0">
                <a:solidFill>
                  <a:srgbClr val="284A7C"/>
                </a:solidFill>
              </a:endParaRPr>
            </a:p>
          </p:txBody>
        </p:sp>
        <p:sp>
          <p:nvSpPr>
            <p:cNvPr id="10" name="Flecha derecha 9"/>
            <p:cNvSpPr/>
            <p:nvPr/>
          </p:nvSpPr>
          <p:spPr>
            <a:xfrm>
              <a:off x="2857498" y="2700338"/>
              <a:ext cx="476502" cy="514350"/>
            </a:xfrm>
            <a:prstGeom prst="rightArrow">
              <a:avLst/>
            </a:prstGeom>
            <a:solidFill>
              <a:srgbClr val="006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13" name="Grupo 12"/>
          <p:cNvGrpSpPr/>
          <p:nvPr/>
        </p:nvGrpSpPr>
        <p:grpSpPr>
          <a:xfrm>
            <a:off x="328612" y="4875445"/>
            <a:ext cx="11603955" cy="1077218"/>
            <a:chOff x="328612" y="4600349"/>
            <a:chExt cx="11603955" cy="1077218"/>
          </a:xfrm>
        </p:grpSpPr>
        <p:sp>
          <p:nvSpPr>
            <p:cNvPr id="6" name="Rectángulo 5"/>
            <p:cNvSpPr/>
            <p:nvPr/>
          </p:nvSpPr>
          <p:spPr>
            <a:xfrm>
              <a:off x="3336506" y="4600349"/>
              <a:ext cx="8596061" cy="1077218"/>
            </a:xfrm>
            <a:prstGeom prst="rect">
              <a:avLst/>
            </a:prstGeom>
            <a:solidFill>
              <a:schemeClr val="bg1">
                <a:lumMod val="95000"/>
              </a:schemeClr>
            </a:solidFill>
            <a:ln>
              <a:solidFill>
                <a:schemeClr val="accent1"/>
              </a:solidFill>
            </a:ln>
          </p:spPr>
          <p:txBody>
            <a:bodyPr wrap="square">
              <a:spAutoFit/>
            </a:bodyPr>
            <a:lstStyle/>
            <a:p>
              <a:pPr algn="just"/>
              <a:r>
                <a:rPr lang="es-ES" sz="1600" b="1" i="1" dirty="0">
                  <a:solidFill>
                    <a:srgbClr val="FF0000"/>
                  </a:solidFill>
                  <a:latin typeface="Arial" panose="020B0604020202020204" pitchFamily="34" charset="0"/>
                </a:rPr>
                <a:t>e. En el sistema "Estado Verde", los servicios que estén desarrollando la tercera etapa del sistema en el año 2025 </a:t>
              </a:r>
              <a:r>
                <a:rPr lang="es-ES" sz="1600" b="1" i="1" u="sng" dirty="0">
                  <a:solidFill>
                    <a:srgbClr val="FF0000"/>
                  </a:solidFill>
                  <a:latin typeface="Arial" panose="020B0604020202020204" pitchFamily="34" charset="0"/>
                </a:rPr>
                <a:t>podrán, con el acuerdo de la red de expertos(as), comprometerla nuevamente para el año 2026, según el alcance gradual de implementación del sistema en </a:t>
              </a:r>
              <a:r>
                <a:rPr lang="es-CL" sz="1600" b="1" i="1" u="sng" dirty="0">
                  <a:solidFill>
                    <a:srgbClr val="FF0000"/>
                  </a:solidFill>
                  <a:latin typeface="Arial" panose="020B0604020202020204" pitchFamily="34" charset="0"/>
                </a:rPr>
                <a:t>sus inmuebles.</a:t>
              </a:r>
            </a:p>
          </p:txBody>
        </p:sp>
        <p:sp>
          <p:nvSpPr>
            <p:cNvPr id="7" name="Rectángulo 6"/>
            <p:cNvSpPr/>
            <p:nvPr/>
          </p:nvSpPr>
          <p:spPr>
            <a:xfrm>
              <a:off x="328612" y="4644896"/>
              <a:ext cx="2657475" cy="1015663"/>
            </a:xfrm>
            <a:prstGeom prst="rect">
              <a:avLst/>
            </a:prstGeom>
            <a:solidFill>
              <a:schemeClr val="bg1">
                <a:lumMod val="95000"/>
              </a:schemeClr>
            </a:solidFill>
            <a:ln>
              <a:solidFill>
                <a:schemeClr val="accent1"/>
              </a:solidFill>
            </a:ln>
          </p:spPr>
          <p:txBody>
            <a:bodyPr wrap="square">
              <a:spAutoFit/>
            </a:bodyPr>
            <a:lstStyle/>
            <a:p>
              <a:pPr algn="just"/>
              <a:r>
                <a:rPr lang="es-ES" sz="2000" b="1" dirty="0">
                  <a:solidFill>
                    <a:srgbClr val="284A7C"/>
                  </a:solidFill>
                </a:rPr>
                <a:t>Servicio podrán volver a comprometer hasta etapa 3:</a:t>
              </a:r>
            </a:p>
          </p:txBody>
        </p:sp>
        <p:sp>
          <p:nvSpPr>
            <p:cNvPr id="11" name="Flecha derecha 10"/>
            <p:cNvSpPr/>
            <p:nvPr/>
          </p:nvSpPr>
          <p:spPr>
            <a:xfrm>
              <a:off x="2860004" y="4895553"/>
              <a:ext cx="476502" cy="514350"/>
            </a:xfrm>
            <a:prstGeom prst="rightArrow">
              <a:avLst/>
            </a:prstGeom>
            <a:solidFill>
              <a:srgbClr val="006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a:p>
          </p:txBody>
        </p:sp>
      </p:grpSp>
    </p:spTree>
    <p:extLst>
      <p:ext uri="{BB962C8B-B14F-4D97-AF65-F5344CB8AC3E}">
        <p14:creationId xmlns:p14="http://schemas.microsoft.com/office/powerpoint/2010/main" val="313439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199" y="329511"/>
            <a:ext cx="11558587" cy="1565390"/>
          </a:xfrm>
          <a:solidFill>
            <a:schemeClr val="accent5">
              <a:lumMod val="75000"/>
            </a:schemeClr>
          </a:solidFill>
        </p:spPr>
        <p:txBody>
          <a:bodyPr>
            <a:noAutofit/>
          </a:bodyPr>
          <a:lstStyle/>
          <a:p>
            <a:pPr>
              <a:spcBef>
                <a:spcPts val="1000"/>
              </a:spcBef>
              <a:buFont typeface="Arial" panose="020B0604020202020204" pitchFamily="34" charset="0"/>
            </a:pPr>
            <a:r>
              <a:rPr lang="es-ES" sz="3600" dirty="0">
                <a:solidFill>
                  <a:schemeClr val="bg1"/>
                </a:solidFill>
                <a:latin typeface="+mn-lt"/>
                <a:ea typeface="+mj-ea"/>
                <a:cs typeface="+mj-cs"/>
              </a:rPr>
              <a:t>Criterios para repetición de etapa 3 </a:t>
            </a:r>
            <a:br>
              <a:rPr lang="es-ES" sz="3600" dirty="0">
                <a:solidFill>
                  <a:schemeClr val="bg1"/>
                </a:solidFill>
                <a:latin typeface="+mn-lt"/>
                <a:ea typeface="+mj-ea"/>
                <a:cs typeface="+mj-cs"/>
              </a:rPr>
            </a:br>
            <a:r>
              <a:rPr lang="es-ES" sz="3600" dirty="0">
                <a:solidFill>
                  <a:schemeClr val="bg1"/>
                </a:solidFill>
                <a:latin typeface="+mn-lt"/>
                <a:ea typeface="+mj-ea"/>
                <a:cs typeface="+mj-cs"/>
              </a:rPr>
              <a:t>o </a:t>
            </a:r>
            <a:br>
              <a:rPr lang="es-ES" sz="3600" dirty="0">
                <a:solidFill>
                  <a:schemeClr val="bg1"/>
                </a:solidFill>
                <a:latin typeface="+mn-lt"/>
                <a:ea typeface="+mj-ea"/>
                <a:cs typeface="+mj-cs"/>
              </a:rPr>
            </a:br>
            <a:r>
              <a:rPr lang="es-ES" sz="3600" dirty="0">
                <a:solidFill>
                  <a:schemeClr val="bg1"/>
                </a:solidFill>
                <a:latin typeface="+mn-lt"/>
                <a:ea typeface="+mj-ea"/>
                <a:cs typeface="+mj-cs"/>
              </a:rPr>
              <a:t>paso a etapa 4</a:t>
            </a:r>
            <a:endParaRPr lang="es-CL" sz="3600" dirty="0">
              <a:solidFill>
                <a:schemeClr val="bg1"/>
              </a:solidFill>
              <a:latin typeface="+mn-lt"/>
              <a:ea typeface="+mj-ea"/>
              <a:cs typeface="+mj-cs"/>
            </a:endParaRPr>
          </a:p>
        </p:txBody>
      </p:sp>
      <p:sp>
        <p:nvSpPr>
          <p:cNvPr id="4" name="Rectángulo 3"/>
          <p:cNvSpPr/>
          <p:nvPr/>
        </p:nvSpPr>
        <p:spPr>
          <a:xfrm>
            <a:off x="308199" y="2045747"/>
            <a:ext cx="5646097" cy="3539430"/>
          </a:xfrm>
          <a:prstGeom prst="rect">
            <a:avLst/>
          </a:prstGeom>
          <a:solidFill>
            <a:schemeClr val="accent5">
              <a:lumMod val="40000"/>
              <a:lumOff val="60000"/>
            </a:schemeClr>
          </a:solidFill>
          <a:ln>
            <a:solidFill>
              <a:schemeClr val="accent1"/>
            </a:solidFill>
          </a:ln>
        </p:spPr>
        <p:txBody>
          <a:bodyPr wrap="square">
            <a:spAutoFit/>
          </a:bodyPr>
          <a:lstStyle/>
          <a:p>
            <a:pPr algn="just"/>
            <a:r>
              <a:rPr lang="es-ES" sz="1600" b="1" u="sng" dirty="0">
                <a:solidFill>
                  <a:srgbClr val="1D4F83"/>
                </a:solidFill>
                <a:latin typeface="Arial" panose="020B0604020202020204" pitchFamily="34" charset="0"/>
              </a:rPr>
              <a:t>Podrán repetir etapa 3 los servicios que:</a:t>
            </a:r>
          </a:p>
          <a:p>
            <a:pPr algn="just"/>
            <a:endParaRPr lang="es-ES" sz="1600" b="1" dirty="0">
              <a:solidFill>
                <a:srgbClr val="1D4F83"/>
              </a:solidFill>
              <a:latin typeface="Arial" panose="020B0604020202020204" pitchFamily="34" charset="0"/>
            </a:endParaRPr>
          </a:p>
          <a:p>
            <a:pPr marL="285750" indent="-285750" algn="just">
              <a:buFontTx/>
              <a:buChar char="-"/>
            </a:pPr>
            <a:r>
              <a:rPr lang="es-ES" sz="1600" b="1" dirty="0">
                <a:solidFill>
                  <a:srgbClr val="1D4F83"/>
                </a:solidFill>
                <a:latin typeface="Arial" panose="020B0604020202020204" pitchFamily="34" charset="0"/>
              </a:rPr>
              <a:t>No cuenten con el 100% de sus unidades en diagnóstico hasta el año 2025 (por ejemplo, un servicio que debido a cambios de unidades – cambios de domicilio, no pudo comprometer alguna unidad como parte del alcance de diagnóstico (etapa 1 –objetivo 2) 2025.</a:t>
            </a:r>
          </a:p>
          <a:p>
            <a:pPr marL="285750" indent="-285750" algn="just">
              <a:buFontTx/>
              <a:buChar char="-"/>
            </a:pPr>
            <a:endParaRPr lang="es-ES" sz="1600" b="1" dirty="0">
              <a:solidFill>
                <a:srgbClr val="1D4F83"/>
              </a:solidFill>
              <a:latin typeface="Arial" panose="020B0604020202020204" pitchFamily="34" charset="0"/>
            </a:endParaRPr>
          </a:p>
          <a:p>
            <a:pPr marL="285750" indent="-285750" algn="just">
              <a:buFontTx/>
              <a:buChar char="-"/>
            </a:pPr>
            <a:r>
              <a:rPr lang="es-ES" sz="1600" b="1" dirty="0">
                <a:solidFill>
                  <a:srgbClr val="1D4F83"/>
                </a:solidFill>
                <a:latin typeface="Arial" panose="020B0604020202020204" pitchFamily="34" charset="0"/>
              </a:rPr>
              <a:t>Mantengan brechas abiertas en gestión ambiental, considerando que aún existe posibilidad de ejecutar acciones para reducirlas o cerrarlas</a:t>
            </a:r>
          </a:p>
          <a:p>
            <a:pPr algn="just"/>
            <a:endParaRPr lang="es-ES" sz="1600" b="1" dirty="0">
              <a:solidFill>
                <a:srgbClr val="1D4F83"/>
              </a:solidFill>
              <a:latin typeface="Arial" panose="020B0604020202020204" pitchFamily="34" charset="0"/>
            </a:endParaRPr>
          </a:p>
          <a:p>
            <a:pPr algn="just"/>
            <a:endParaRPr lang="es-CL" sz="1600" b="1" dirty="0">
              <a:solidFill>
                <a:srgbClr val="1D4F83"/>
              </a:solidFill>
              <a:latin typeface="Arial" panose="020B0604020202020204" pitchFamily="34" charset="0"/>
            </a:endParaRPr>
          </a:p>
        </p:txBody>
      </p:sp>
      <p:sp>
        <p:nvSpPr>
          <p:cNvPr id="5" name="Rectángulo 4"/>
          <p:cNvSpPr/>
          <p:nvPr/>
        </p:nvSpPr>
        <p:spPr>
          <a:xfrm>
            <a:off x="6289963" y="2045747"/>
            <a:ext cx="5576823" cy="3539430"/>
          </a:xfrm>
          <a:prstGeom prst="rect">
            <a:avLst/>
          </a:prstGeom>
          <a:solidFill>
            <a:schemeClr val="accent6">
              <a:lumMod val="60000"/>
              <a:lumOff val="40000"/>
            </a:schemeClr>
          </a:solidFill>
          <a:ln>
            <a:solidFill>
              <a:schemeClr val="accent1"/>
            </a:solidFill>
          </a:ln>
        </p:spPr>
        <p:txBody>
          <a:bodyPr wrap="square">
            <a:spAutoFit/>
          </a:bodyPr>
          <a:lstStyle/>
          <a:p>
            <a:pPr algn="just"/>
            <a:r>
              <a:rPr lang="es-ES" sz="1600" b="1" u="sng" dirty="0">
                <a:solidFill>
                  <a:srgbClr val="1D4F83"/>
                </a:solidFill>
                <a:latin typeface="Arial" panose="020B0604020202020204" pitchFamily="34" charset="0"/>
              </a:rPr>
              <a:t>Podrán solicitar pasar a etapa 4 los servicios que:</a:t>
            </a:r>
          </a:p>
          <a:p>
            <a:pPr algn="just"/>
            <a:endParaRPr lang="es-ES" sz="1600" b="1" dirty="0">
              <a:solidFill>
                <a:srgbClr val="1D4F83"/>
              </a:solidFill>
              <a:latin typeface="Arial" panose="020B0604020202020204" pitchFamily="34" charset="0"/>
            </a:endParaRPr>
          </a:p>
          <a:p>
            <a:pPr marL="285750" indent="-285750" algn="just">
              <a:buFontTx/>
              <a:buChar char="-"/>
            </a:pPr>
            <a:r>
              <a:rPr lang="es-ES" sz="1600" b="1" dirty="0">
                <a:solidFill>
                  <a:srgbClr val="1D4F83"/>
                </a:solidFill>
                <a:latin typeface="Arial" panose="020B0604020202020204" pitchFamily="34" charset="0"/>
              </a:rPr>
              <a:t>Cuenten con el 100% de sus unidades en diagnóstico hasta el año 2025</a:t>
            </a:r>
          </a:p>
          <a:p>
            <a:pPr marL="285750" indent="-285750" algn="just">
              <a:buFontTx/>
              <a:buChar char="-"/>
            </a:pPr>
            <a:r>
              <a:rPr lang="es-ES" sz="1600" b="1" dirty="0">
                <a:solidFill>
                  <a:srgbClr val="1D4F83"/>
                </a:solidFill>
                <a:latin typeface="Arial" panose="020B0604020202020204" pitchFamily="34" charset="0"/>
              </a:rPr>
              <a:t>Consideren que han reducido o cerrado sus brechas  ambientales y, por lo tanto, pueden demostrar que existe un avance importante en gestión ambiental institucional</a:t>
            </a:r>
          </a:p>
          <a:p>
            <a:pPr marL="285750" indent="-285750" algn="just">
              <a:buFontTx/>
              <a:buChar char="-"/>
            </a:pPr>
            <a:r>
              <a:rPr lang="es-ES" sz="1600" b="1" dirty="0">
                <a:solidFill>
                  <a:srgbClr val="1D4F83"/>
                </a:solidFill>
                <a:latin typeface="Arial" panose="020B0604020202020204" pitchFamily="34" charset="0"/>
              </a:rPr>
              <a:t>Tengan muy baja capacidad de gestión ambiental, debido a situaciones particulares y ya han abordado brechas, cumplido con sus objetivos y realizado acciones, sin mayor posibilidad de gestión (servicios muy pequeños).</a:t>
            </a:r>
          </a:p>
          <a:p>
            <a:pPr algn="just"/>
            <a:endParaRPr lang="es-ES" sz="1600" b="1" dirty="0">
              <a:solidFill>
                <a:srgbClr val="1D4F83"/>
              </a:solidFill>
              <a:latin typeface="Arial" panose="020B0604020202020204" pitchFamily="34" charset="0"/>
            </a:endParaRPr>
          </a:p>
        </p:txBody>
      </p:sp>
      <p:sp>
        <p:nvSpPr>
          <p:cNvPr id="6" name="Rectángulo 5"/>
          <p:cNvSpPr/>
          <p:nvPr/>
        </p:nvSpPr>
        <p:spPr>
          <a:xfrm>
            <a:off x="716788" y="5844931"/>
            <a:ext cx="11146350" cy="646331"/>
          </a:xfrm>
          <a:prstGeom prst="rect">
            <a:avLst/>
          </a:prstGeom>
        </p:spPr>
        <p:txBody>
          <a:bodyPr wrap="square">
            <a:spAutoFit/>
          </a:bodyPr>
          <a:lstStyle/>
          <a:p>
            <a:pPr algn="ctr"/>
            <a:r>
              <a:rPr lang="es-ES" b="1" dirty="0">
                <a:solidFill>
                  <a:srgbClr val="FF0000"/>
                </a:solidFill>
                <a:latin typeface="Arial" panose="020B0604020202020204" pitchFamily="34" charset="0"/>
              </a:rPr>
              <a:t>En ambos casos, la Red de Expertos revisará las formulaciones y/o solicitudes, entregando su opinión a la Secretaría Técnica.</a:t>
            </a:r>
          </a:p>
        </p:txBody>
      </p:sp>
    </p:spTree>
    <p:extLst>
      <p:ext uri="{BB962C8B-B14F-4D97-AF65-F5344CB8AC3E}">
        <p14:creationId xmlns:p14="http://schemas.microsoft.com/office/powerpoint/2010/main" val="267627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01772" y="148558"/>
            <a:ext cx="8658132" cy="831234"/>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spcFirstLastPara="0" vert="horz" wrap="square" lIns="27940" tIns="20955" rIns="27940" bIns="20955" numCol="1" spcCol="1270" anchor="ctr" anchorCtr="0">
            <a:noAutofit/>
          </a:bodyPr>
          <a:lstStyle/>
          <a:p>
            <a:pPr lvl="0" algn="just" defTabSz="488950">
              <a:lnSpc>
                <a:spcPct val="90000"/>
              </a:lnSpc>
              <a:spcBef>
                <a:spcPct val="0"/>
              </a:spcBef>
              <a:spcAft>
                <a:spcPct val="35000"/>
              </a:spcAft>
            </a:pPr>
            <a:r>
              <a:rPr lang="es-ES" sz="2200" b="1" dirty="0">
                <a:solidFill>
                  <a:schemeClr val="bg1"/>
                </a:solidFill>
                <a:latin typeface="Calibri" panose="020F0502020204030204" pitchFamily="34" charset="0"/>
                <a:cs typeface="Calibri" panose="020F0502020204030204" pitchFamily="34" charset="0"/>
              </a:rPr>
              <a:t>Se da continuidad a la etapa 1 para las unidades 2023, 2024 y 2025 y aquellas que puedan haber quedado rezagadas (alcance territorial)</a:t>
            </a:r>
          </a:p>
        </p:txBody>
      </p:sp>
      <p:sp>
        <p:nvSpPr>
          <p:cNvPr id="5" name="CuadroTexto 4"/>
          <p:cNvSpPr txBox="1"/>
          <p:nvPr/>
        </p:nvSpPr>
        <p:spPr>
          <a:xfrm>
            <a:off x="150125" y="148558"/>
            <a:ext cx="2889236" cy="902898"/>
          </a:xfrm>
          <a:prstGeom prst="rect">
            <a:avLst/>
          </a:prstGeom>
          <a:solidFill>
            <a:schemeClr val="bg1"/>
          </a:solidFill>
          <a:ln>
            <a:solidFill>
              <a:srgbClr val="0C4581"/>
            </a:solid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5400" b="1" kern="1200" dirty="0">
                <a:ln w="0"/>
                <a:solidFill>
                  <a:schemeClr val="accent6">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ETAPA </a:t>
            </a:r>
            <a:r>
              <a:rPr lang="es-CL" sz="5400" b="1" dirty="0">
                <a:ln w="0"/>
                <a:solidFill>
                  <a:schemeClr val="accent6">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1</a:t>
            </a:r>
            <a:endParaRPr lang="es-ES" sz="5400" b="1" kern="1200" dirty="0">
              <a:ln w="0"/>
              <a:solidFill>
                <a:schemeClr val="accent6">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ángulo 7"/>
          <p:cNvSpPr/>
          <p:nvPr/>
        </p:nvSpPr>
        <p:spPr>
          <a:xfrm>
            <a:off x="3201772" y="2107199"/>
            <a:ext cx="8658132" cy="1477328"/>
          </a:xfrm>
          <a:prstGeom prst="rect">
            <a:avLst/>
          </a:prstGeom>
          <a:solidFill>
            <a:schemeClr val="accent6">
              <a:lumMod val="40000"/>
              <a:lumOff val="60000"/>
            </a:schemeClr>
          </a:solidFill>
          <a:ln>
            <a:solidFill>
              <a:srgbClr val="0B4581"/>
            </a:solid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Conformado por 4 RT.</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Se traspasa el levantamiento de información sobre la política ambiental a E2.</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Se mantiene el </a:t>
            </a:r>
            <a:r>
              <a:rPr lang="es-ES" b="1" u="sng" dirty="0">
                <a:solidFill>
                  <a:schemeClr val="accent6">
                    <a:lumMod val="50000"/>
                  </a:schemeClr>
                </a:solidFill>
                <a:latin typeface="Calibri" panose="020F0502020204030204" pitchFamily="34" charset="0"/>
                <a:cs typeface="Calibri" panose="020F0502020204030204" pitchFamily="34" charset="0"/>
              </a:rPr>
              <a:t>orden específico en la definición y OTF del Alcance por parte de la Red de Expertos.</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Se elimina la OTF de la Red de Expertos a las concientizaciones (etapa 1).</a:t>
            </a:r>
          </a:p>
        </p:txBody>
      </p:sp>
      <p:sp>
        <p:nvSpPr>
          <p:cNvPr id="10" name="Rectángulo 9"/>
          <p:cNvSpPr/>
          <p:nvPr/>
        </p:nvSpPr>
        <p:spPr>
          <a:xfrm>
            <a:off x="3201772" y="1258241"/>
            <a:ext cx="8658132" cy="646331"/>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a:spAutoFit/>
          </a:bodyPr>
          <a:lstStyle/>
          <a:p>
            <a:pPr marL="342900" indent="-342900">
              <a:buFont typeface="Arial" panose="020B0604020202020204" pitchFamily="34" charset="0"/>
              <a:buChar char="•"/>
            </a:pPr>
            <a:r>
              <a:rPr lang="es-ES" b="1" dirty="0">
                <a:solidFill>
                  <a:schemeClr val="accent6">
                    <a:lumMod val="75000"/>
                  </a:schemeClr>
                </a:solidFill>
                <a:latin typeface="Calibri" panose="020F0502020204030204" pitchFamily="34" charset="0"/>
                <a:cs typeface="Calibri" panose="020F0502020204030204" pitchFamily="34" charset="0"/>
              </a:rPr>
              <a:t>12 requisitos técnicos (RT) totales</a:t>
            </a:r>
          </a:p>
          <a:p>
            <a:pPr marL="342900" indent="-342900">
              <a:buFont typeface="Arial" panose="020B0604020202020204" pitchFamily="34" charset="0"/>
              <a:buChar char="•"/>
            </a:pPr>
            <a:r>
              <a:rPr lang="es-ES" b="1" dirty="0">
                <a:solidFill>
                  <a:schemeClr val="accent6">
                    <a:lumMod val="75000"/>
                  </a:schemeClr>
                </a:solidFill>
                <a:latin typeface="Calibri" panose="020F0502020204030204" pitchFamily="34" charset="0"/>
                <a:cs typeface="Calibri" panose="020F0502020204030204" pitchFamily="34" charset="0"/>
              </a:rPr>
              <a:t>Se mantienen objetivos 1 y 2</a:t>
            </a:r>
            <a:endParaRPr lang="es-CL" b="1" dirty="0">
              <a:solidFill>
                <a:schemeClr val="accent6">
                  <a:lumMod val="75000"/>
                </a:schemeClr>
              </a:solidFill>
              <a:latin typeface="Calibri" panose="020F0502020204030204" pitchFamily="34" charset="0"/>
              <a:cs typeface="Calibri" panose="020F0502020204030204" pitchFamily="34" charset="0"/>
            </a:endParaRPr>
          </a:p>
        </p:txBody>
      </p:sp>
      <p:sp>
        <p:nvSpPr>
          <p:cNvPr id="12" name="Pentágono 11"/>
          <p:cNvSpPr/>
          <p:nvPr/>
        </p:nvSpPr>
        <p:spPr>
          <a:xfrm>
            <a:off x="257579" y="2107199"/>
            <a:ext cx="2781782" cy="1477328"/>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effectLst>
                  <a:outerShdw blurRad="38100" dist="38100" dir="2700000" algn="tl">
                    <a:srgbClr val="000000">
                      <a:alpha val="43137"/>
                    </a:srgbClr>
                  </a:outerShdw>
                </a:effectLst>
              </a:rPr>
              <a:t>Cambios principales</a:t>
            </a:r>
          </a:p>
          <a:p>
            <a:pPr algn="ctr"/>
            <a:r>
              <a:rPr lang="es-ES"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 1 (Gobernanza)</a:t>
            </a:r>
          </a:p>
          <a:p>
            <a:pPr algn="ctr"/>
            <a:endParaRPr lang="es-CL" b="1" dirty="0">
              <a:solidFill>
                <a:srgbClr val="0C4581"/>
              </a:solidFill>
              <a:effectLst>
                <a:outerShdw blurRad="38100" dist="38100" dir="2700000" algn="tl">
                  <a:srgbClr val="000000">
                    <a:alpha val="43137"/>
                  </a:srgbClr>
                </a:outerShdw>
              </a:effectLst>
            </a:endParaRPr>
          </a:p>
        </p:txBody>
      </p:sp>
      <p:sp>
        <p:nvSpPr>
          <p:cNvPr id="13" name="Pentágono 12"/>
          <p:cNvSpPr/>
          <p:nvPr/>
        </p:nvSpPr>
        <p:spPr>
          <a:xfrm>
            <a:off x="257579" y="1244231"/>
            <a:ext cx="2781782" cy="66034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s-ES" b="1" dirty="0">
                <a:solidFill>
                  <a:schemeClr val="accent6">
                    <a:lumMod val="75000"/>
                  </a:schemeClr>
                </a:solidFill>
                <a:latin typeface="Calibri" panose="020F0502020204030204" pitchFamily="34" charset="0"/>
                <a:cs typeface="Calibri" panose="020F0502020204030204" pitchFamily="34" charset="0"/>
              </a:rPr>
              <a:t>Aspectos relevantes a destacar:</a:t>
            </a:r>
          </a:p>
        </p:txBody>
      </p:sp>
      <p:sp>
        <p:nvSpPr>
          <p:cNvPr id="11" name="Pentágono 10"/>
          <p:cNvSpPr/>
          <p:nvPr/>
        </p:nvSpPr>
        <p:spPr>
          <a:xfrm>
            <a:off x="257579" y="3969321"/>
            <a:ext cx="2781782" cy="2723174"/>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effectLst>
                  <a:outerShdw blurRad="38100" dist="38100" dir="2700000" algn="tl">
                    <a:srgbClr val="000000">
                      <a:alpha val="43137"/>
                    </a:srgbClr>
                  </a:outerShdw>
                </a:effectLst>
              </a:rPr>
              <a:t>Cambios principales</a:t>
            </a:r>
          </a:p>
          <a:p>
            <a:pPr algn="ctr"/>
            <a:r>
              <a:rPr lang="es-ES"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 2</a:t>
            </a:r>
          </a:p>
          <a:p>
            <a:pPr algn="ctr"/>
            <a:r>
              <a:rPr lang="es-ES"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(Gestión Ambiental - diagnóstico)</a:t>
            </a:r>
          </a:p>
        </p:txBody>
      </p:sp>
      <p:sp>
        <p:nvSpPr>
          <p:cNvPr id="16" name="Rectángulo 15"/>
          <p:cNvSpPr/>
          <p:nvPr/>
        </p:nvSpPr>
        <p:spPr>
          <a:xfrm>
            <a:off x="3201772" y="3830173"/>
            <a:ext cx="8658132" cy="2585323"/>
          </a:xfrm>
          <a:prstGeom prst="rect">
            <a:avLst/>
          </a:prstGeom>
          <a:solidFill>
            <a:schemeClr val="accent6">
              <a:lumMod val="60000"/>
              <a:lumOff val="40000"/>
            </a:schemeClr>
          </a:solidFill>
          <a:ln>
            <a:solidFill>
              <a:srgbClr val="0B4581"/>
            </a:solid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Conformado por 8 RT</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E1O2RT1:  El diagnóstico de la gestión ambiental considera el análisis en cada uno de los inmuebles del alcance y explícitamente indica la “determinación las brechas</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de desempeño ambiental”</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Los RT (2 al 8) de diagnóstico consideran indicadores de gestión ambiental.</a:t>
            </a:r>
            <a:endParaRPr lang="es-ES" b="1" strike="sngStrike" dirty="0">
              <a:solidFill>
                <a:srgbClr val="FF0000"/>
              </a:solidFill>
              <a:highlight>
                <a:srgbClr val="FFFF00"/>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E1O2RT5 - Papel: se elimina el levantamiento sobre procedimientos de uso eficiente de papel</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E1O2RT8 – Compras sustentables: se elimina el  concepto “rubros factibles”</a:t>
            </a:r>
          </a:p>
          <a:p>
            <a:pPr marL="285750" indent="-285750">
              <a:buFont typeface="Arial" panose="020B0604020202020204" pitchFamily="34" charset="0"/>
              <a:buChar char="•"/>
            </a:pPr>
            <a:r>
              <a:rPr lang="es-ES" b="1" dirty="0">
                <a:solidFill>
                  <a:schemeClr val="accent6">
                    <a:lumMod val="50000"/>
                  </a:schemeClr>
                </a:solidFill>
                <a:latin typeface="Calibri" panose="020F0502020204030204" pitchFamily="34" charset="0"/>
                <a:cs typeface="Calibri" panose="020F0502020204030204" pitchFamily="34" charset="0"/>
              </a:rPr>
              <a:t>Se elimina el levantamiento sobre baja de bienes muebles</a:t>
            </a:r>
          </a:p>
        </p:txBody>
      </p:sp>
    </p:spTree>
    <p:extLst>
      <p:ext uri="{BB962C8B-B14F-4D97-AF65-F5344CB8AC3E}">
        <p14:creationId xmlns:p14="http://schemas.microsoft.com/office/powerpoint/2010/main" val="397133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74540640"/>
              </p:ext>
            </p:extLst>
          </p:nvPr>
        </p:nvGraphicFramePr>
        <p:xfrm>
          <a:off x="614150" y="0"/>
          <a:ext cx="11163868" cy="6461760"/>
        </p:xfrm>
        <a:graphic>
          <a:graphicData uri="http://schemas.openxmlformats.org/drawingml/2006/table">
            <a:tbl>
              <a:tblPr firstRow="1" bandRow="1">
                <a:tableStyleId>{5C22544A-7EE6-4342-B048-85BDC9FD1C3A}</a:tableStyleId>
              </a:tblPr>
              <a:tblGrid>
                <a:gridCol w="764274">
                  <a:extLst>
                    <a:ext uri="{9D8B030D-6E8A-4147-A177-3AD203B41FA5}">
                      <a16:colId xmlns:a16="http://schemas.microsoft.com/office/drawing/2014/main" val="591779635"/>
                    </a:ext>
                  </a:extLst>
                </a:gridCol>
                <a:gridCol w="7042245">
                  <a:extLst>
                    <a:ext uri="{9D8B030D-6E8A-4147-A177-3AD203B41FA5}">
                      <a16:colId xmlns:a16="http://schemas.microsoft.com/office/drawing/2014/main" val="2555115019"/>
                    </a:ext>
                  </a:extLst>
                </a:gridCol>
                <a:gridCol w="3357349">
                  <a:extLst>
                    <a:ext uri="{9D8B030D-6E8A-4147-A177-3AD203B41FA5}">
                      <a16:colId xmlns:a16="http://schemas.microsoft.com/office/drawing/2014/main" val="3950835610"/>
                    </a:ext>
                  </a:extLst>
                </a:gridCol>
              </a:tblGrid>
              <a:tr h="358507">
                <a:tc gridSpan="3">
                  <a:txBody>
                    <a:bodyPr/>
                    <a:lstStyle/>
                    <a:p>
                      <a:pPr algn="ctr"/>
                      <a:r>
                        <a:rPr lang="es-ES" sz="3200" dirty="0">
                          <a:solidFill>
                            <a:schemeClr val="accent1">
                              <a:lumMod val="50000"/>
                            </a:schemeClr>
                          </a:solidFill>
                        </a:rPr>
                        <a:t>ETAPA</a:t>
                      </a:r>
                      <a:r>
                        <a:rPr lang="es-ES" sz="3200" baseline="0" dirty="0">
                          <a:solidFill>
                            <a:schemeClr val="accent1">
                              <a:lumMod val="50000"/>
                            </a:schemeClr>
                          </a:solidFill>
                        </a:rPr>
                        <a:t> 1</a:t>
                      </a:r>
                      <a:endParaRPr lang="es-CL" sz="3200" dirty="0">
                        <a:solidFill>
                          <a:schemeClr val="accent1">
                            <a:lumMod val="50000"/>
                          </a:schemeClr>
                        </a:solidFill>
                      </a:endParaRPr>
                    </a:p>
                  </a:txBody>
                  <a:tcPr>
                    <a:solidFill>
                      <a:schemeClr val="bg1"/>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57200">
                <a:tc gridSpan="3">
                  <a:txBody>
                    <a:bodyPr/>
                    <a:lstStyle/>
                    <a:p>
                      <a:r>
                        <a:rPr lang="es-ES" b="1" baseline="0" dirty="0">
                          <a:solidFill>
                            <a:schemeClr val="bg1"/>
                          </a:solidFill>
                        </a:rPr>
                        <a:t>OBJETIVO 1: Poner en funcionamiento un marco de gobernanza para la implementación gradual del Sistema</a:t>
                      </a:r>
                    </a:p>
                    <a:p>
                      <a:r>
                        <a:rPr lang="es-ES" b="1" baseline="0" dirty="0">
                          <a:solidFill>
                            <a:schemeClr val="bg1"/>
                          </a:solidFill>
                        </a:rPr>
                        <a:t>Estado Verde, mediante la creación y/o puesta en marcha del Comité Estado Verde y la concientización de sus</a:t>
                      </a:r>
                    </a:p>
                    <a:p>
                      <a:r>
                        <a:rPr lang="es-ES" b="1" baseline="0" dirty="0">
                          <a:solidFill>
                            <a:schemeClr val="bg1"/>
                          </a:solidFill>
                        </a:rPr>
                        <a:t>colaboradores.</a:t>
                      </a:r>
                      <a:endParaRPr lang="es-CL" b="1" dirty="0">
                        <a:solidFill>
                          <a:schemeClr val="bg1"/>
                        </a:solidFill>
                      </a:endParaRPr>
                    </a:p>
                  </a:txBody>
                  <a:tcPr>
                    <a:solidFill>
                      <a:schemeClr val="accent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457200">
                <a:tc>
                  <a:txBody>
                    <a:bodyPr/>
                    <a:lstStyle/>
                    <a:p>
                      <a:pPr algn="ctr"/>
                      <a:r>
                        <a:rPr lang="es-ES" sz="1800" b="1" kern="1200">
                          <a:solidFill>
                            <a:schemeClr val="bg1"/>
                          </a:solidFill>
                          <a:latin typeface="+mn-lt"/>
                          <a:ea typeface="+mn-ea"/>
                          <a:cs typeface="+mn-cs"/>
                        </a:rPr>
                        <a:t>RT </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kern="1200">
                          <a:solidFill>
                            <a:schemeClr val="bg1"/>
                          </a:solidFill>
                          <a:latin typeface="+mn-lt"/>
                          <a:ea typeface="+mn-ea"/>
                          <a:cs typeface="+mn-cs"/>
                        </a:rPr>
                        <a:t>TEXTO</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b="1">
                          <a:solidFill>
                            <a:schemeClr val="bg1"/>
                          </a:solidFill>
                        </a:rPr>
                        <a:t>CONSIDERACIONES</a:t>
                      </a:r>
                      <a:endParaRPr lang="es-CL" b="1">
                        <a:solidFill>
                          <a:schemeClr val="bg1"/>
                        </a:solidFill>
                      </a:endParaRPr>
                    </a:p>
                  </a:txBody>
                  <a:tcPr>
                    <a:solidFill>
                      <a:schemeClr val="accent6"/>
                    </a:solidFill>
                  </a:tcPr>
                </a:tc>
                <a:extLst>
                  <a:ext uri="{0D108BD9-81ED-4DB2-BD59-A6C34878D82A}">
                    <a16:rowId xmlns:a16="http://schemas.microsoft.com/office/drawing/2014/main" val="4149666539"/>
                  </a:ext>
                </a:extLst>
              </a:tr>
              <a:tr h="573730">
                <a:tc>
                  <a:txBody>
                    <a:bodyPr/>
                    <a:lstStyle/>
                    <a:p>
                      <a:pPr algn="ctr"/>
                      <a:r>
                        <a:rPr lang="es-ES" sz="2400" b="1" baseline="0"/>
                        <a:t>1</a:t>
                      </a:r>
                      <a:endParaRPr lang="es-CL" sz="2400" b="1"/>
                    </a:p>
                  </a:txBody>
                  <a:tcPr/>
                </a:tc>
                <a:tc>
                  <a:txBody>
                    <a:bodyPr/>
                    <a:lstStyle/>
                    <a:p>
                      <a:r>
                        <a:rPr lang="es-ES" sz="1600" kern="1200" dirty="0">
                          <a:solidFill>
                            <a:schemeClr val="dk1"/>
                          </a:solidFill>
                          <a:effectLst/>
                          <a:latin typeface="+mn-lt"/>
                          <a:ea typeface="+mn-ea"/>
                          <a:cs typeface="+mn-cs"/>
                        </a:rPr>
                        <a:t>El Servicio constituye el Comité Estado Verde, mediante una resolución, entre cuyos integrantes deberán incluir un representante de la jefatura del servicio. En caso de contar con dicho comité, lo pone en marcha.</a:t>
                      </a:r>
                      <a:endParaRPr lang="es-CL" sz="1600" dirty="0"/>
                    </a:p>
                  </a:txBody>
                  <a:tcPr/>
                </a:tc>
                <a:tc>
                  <a:txBody>
                    <a:bodyPr/>
                    <a:lstStyle/>
                    <a:p>
                      <a:pPr marL="342900" indent="-342900">
                        <a:buFont typeface="+mj-lt"/>
                        <a:buAutoNum type="arabicPeriod"/>
                      </a:pPr>
                      <a:r>
                        <a:rPr lang="es-ES" sz="1600"/>
                        <a:t>Actualización</a:t>
                      </a:r>
                      <a:r>
                        <a:rPr lang="es-ES" sz="1600" baseline="0"/>
                        <a:t> en caso de ser necesario: resolución e integrantes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1600"/>
                        <a:t>Sin</a:t>
                      </a:r>
                      <a:r>
                        <a:rPr lang="es-ES" sz="1600" baseline="0"/>
                        <a:t> cambios en condiciones</a:t>
                      </a:r>
                      <a:endParaRPr lang="es-CL" sz="1600"/>
                    </a:p>
                  </a:txBody>
                  <a:tcPr/>
                </a:tc>
                <a:extLst>
                  <a:ext uri="{0D108BD9-81ED-4DB2-BD59-A6C34878D82A}">
                    <a16:rowId xmlns:a16="http://schemas.microsoft.com/office/drawing/2014/main" val="1310076648"/>
                  </a:ext>
                </a:extLst>
              </a:tr>
              <a:tr h="573730">
                <a:tc>
                  <a:txBody>
                    <a:bodyPr/>
                    <a:lstStyle/>
                    <a:p>
                      <a:pPr algn="ctr"/>
                      <a:r>
                        <a:rPr lang="es-ES" sz="2400" b="1" dirty="0"/>
                        <a:t>2</a:t>
                      </a:r>
                      <a:endParaRPr lang="es-CL"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Servicio informa a la Red de Expertos(as) el catastro de todos los inmuebles que utiliza, excluyendo bodegas, estacionamientos, viviendas fiscales, centros recreacionales y superficies no construidas, independientemente de la condición jurídica de la propiedad. Dicho catastro debe incluir el número total de colaboradores por inmueble.</a:t>
                      </a:r>
                      <a:endParaRPr lang="es-CL" sz="1600" b="1" u="sng" dirty="0"/>
                    </a:p>
                  </a:txBody>
                  <a:tcPr/>
                </a:tc>
                <a:tc>
                  <a:txBody>
                    <a:bodyPr/>
                    <a:lstStyle/>
                    <a:p>
                      <a:pPr marL="342900" indent="-342900">
                        <a:buFont typeface="+mj-lt"/>
                        <a:buAutoNum type="arabicPeriod"/>
                      </a:pPr>
                      <a:r>
                        <a:rPr lang="es-ES" sz="1600" b="0" dirty="0"/>
                        <a:t>Catastro de inmuebles y colaboradores unidos</a:t>
                      </a:r>
                    </a:p>
                    <a:p>
                      <a:pPr marL="342900" indent="-342900">
                        <a:buFont typeface="+mj-lt"/>
                        <a:buAutoNum type="arabicPeriod"/>
                      </a:pPr>
                      <a:r>
                        <a:rPr lang="es-ES" sz="1600" dirty="0"/>
                        <a:t>Sin</a:t>
                      </a:r>
                      <a:r>
                        <a:rPr lang="es-ES" sz="1600" baseline="0" dirty="0"/>
                        <a:t> cambios en condiciones</a:t>
                      </a:r>
                      <a:endParaRPr lang="es-CL" sz="1600" dirty="0"/>
                    </a:p>
                    <a:p>
                      <a:pPr marL="342900" indent="-342900">
                        <a:buFont typeface="+mj-lt"/>
                        <a:buAutoNum type="arabicPeriod"/>
                      </a:pPr>
                      <a:endParaRPr lang="es-CL" sz="1600" dirty="0"/>
                    </a:p>
                  </a:txBody>
                  <a:tcPr/>
                </a:tc>
                <a:extLst>
                  <a:ext uri="{0D108BD9-81ED-4DB2-BD59-A6C34878D82A}">
                    <a16:rowId xmlns:a16="http://schemas.microsoft.com/office/drawing/2014/main" val="2591941977"/>
                  </a:ext>
                </a:extLst>
              </a:tr>
              <a:tr h="573730">
                <a:tc>
                  <a:txBody>
                    <a:bodyPr/>
                    <a:lstStyle/>
                    <a:p>
                      <a:pPr algn="ctr"/>
                      <a:r>
                        <a:rPr lang="es-ES" sz="2400" b="1"/>
                        <a:t>3</a:t>
                      </a:r>
                      <a:endParaRPr lang="es-CL" sz="24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n-lt"/>
                          <a:ea typeface="+mn-ea"/>
                          <a:cs typeface="+mn-cs"/>
                        </a:rPr>
                        <a:t>El Comité Estado Verde </a:t>
                      </a:r>
                      <a:r>
                        <a:rPr lang="es-ES" sz="1600" b="1" u="sng" kern="1200" dirty="0">
                          <a:solidFill>
                            <a:schemeClr val="dk1"/>
                          </a:solidFill>
                          <a:effectLst/>
                          <a:latin typeface="+mn-lt"/>
                          <a:ea typeface="+mn-ea"/>
                          <a:cs typeface="+mn-cs"/>
                        </a:rPr>
                        <a:t>previa opinión técnica favorable de la Red de Expertos (as), aprueba el alcance gradual de la implementación del Sistema Estado Verde, en sus inmuebles</a:t>
                      </a:r>
                      <a:r>
                        <a:rPr lang="es-ES" sz="1600" kern="1200" dirty="0">
                          <a:solidFill>
                            <a:schemeClr val="dk1"/>
                          </a:solidFill>
                          <a:effectLst/>
                          <a:latin typeface="+mn-lt"/>
                          <a:ea typeface="+mn-ea"/>
                          <a:cs typeface="+mn-cs"/>
                        </a:rPr>
                        <a:t>, para aplicar en su conjunto y en cada uno de ellos la gestión energética, de vehículos, traslados de personas, papel, hídrica</a:t>
                      </a:r>
                      <a:r>
                        <a:rPr lang="es-ES" sz="1600" kern="1200" baseline="0" dirty="0">
                          <a:solidFill>
                            <a:schemeClr val="dk1"/>
                          </a:solidFill>
                          <a:effectLst/>
                          <a:latin typeface="+mn-lt"/>
                          <a:ea typeface="+mn-ea"/>
                          <a:cs typeface="+mn-cs"/>
                        </a:rPr>
                        <a:t> y</a:t>
                      </a:r>
                      <a:r>
                        <a:rPr lang="es-ES" sz="1600" kern="1200" dirty="0">
                          <a:solidFill>
                            <a:schemeClr val="dk1"/>
                          </a:solidFill>
                          <a:effectLst/>
                          <a:latin typeface="+mn-lt"/>
                          <a:ea typeface="+mn-ea"/>
                          <a:cs typeface="+mn-cs"/>
                        </a:rPr>
                        <a:t> de residuos</a:t>
                      </a:r>
                      <a:endParaRPr lang="es-CL" sz="1600" kern="1200" dirty="0">
                        <a:solidFill>
                          <a:schemeClr val="dk1"/>
                        </a:solidFill>
                        <a:effectLst/>
                        <a:latin typeface="+mn-lt"/>
                        <a:ea typeface="+mn-ea"/>
                        <a:cs typeface="+mn-cs"/>
                      </a:endParaRPr>
                    </a:p>
                  </a:txBody>
                  <a:tcPr/>
                </a:tc>
                <a:tc>
                  <a:txBody>
                    <a:bodyPr/>
                    <a:lstStyle/>
                    <a:p>
                      <a:r>
                        <a:rPr lang="es-ES" sz="1600" b="1" dirty="0"/>
                        <a:t>Se mantiene Cronología: </a:t>
                      </a:r>
                    </a:p>
                    <a:p>
                      <a:r>
                        <a:rPr lang="es-ES" sz="1600" b="0" dirty="0"/>
                        <a:t>1.- Servicio propone alcance a la Red</a:t>
                      </a:r>
                    </a:p>
                    <a:p>
                      <a:r>
                        <a:rPr lang="es-ES" sz="1600" b="0" dirty="0"/>
                        <a:t>2.- Red entrega OTF</a:t>
                      </a:r>
                    </a:p>
                    <a:p>
                      <a:r>
                        <a:rPr lang="es-ES" sz="1600" b="0" dirty="0"/>
                        <a:t>3.- CEV aprueba en acta alcance</a:t>
                      </a:r>
                      <a:r>
                        <a:rPr lang="es-ES" sz="1600" b="0" baseline="0" dirty="0"/>
                        <a:t> con OTF</a:t>
                      </a:r>
                      <a:endParaRPr lang="es-CL" sz="1600" b="0" dirty="0"/>
                    </a:p>
                  </a:txBody>
                  <a:tcPr/>
                </a:tc>
                <a:extLst>
                  <a:ext uri="{0D108BD9-81ED-4DB2-BD59-A6C34878D82A}">
                    <a16:rowId xmlns:a16="http://schemas.microsoft.com/office/drawing/2014/main" val="534525438"/>
                  </a:ext>
                </a:extLst>
              </a:tr>
              <a:tr h="573730">
                <a:tc>
                  <a:txBody>
                    <a:bodyPr/>
                    <a:lstStyle/>
                    <a:p>
                      <a:pPr algn="ctr"/>
                      <a:r>
                        <a:rPr lang="es-ES" sz="2400" b="1" dirty="0"/>
                        <a:t>4</a:t>
                      </a:r>
                      <a:endParaRPr lang="es-CL"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n-lt"/>
                          <a:ea typeface="+mn-ea"/>
                          <a:cs typeface="+mn-cs"/>
                        </a:rPr>
                        <a:t>El Servicio bajo la coordinación del Comité Estado Verde concientiza en materia de Estado Verde a sus colaboradores.</a:t>
                      </a:r>
                      <a:endParaRPr lang="es-CL"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600" kern="1200" dirty="0">
                        <a:solidFill>
                          <a:schemeClr val="dk1"/>
                        </a:solidFill>
                        <a:effectLst/>
                        <a:latin typeface="+mn-lt"/>
                        <a:ea typeface="+mn-ea"/>
                        <a:cs typeface="+mn-cs"/>
                      </a:endParaRPr>
                    </a:p>
                  </a:txBody>
                  <a:tcPr/>
                </a:tc>
                <a:tc>
                  <a:txBody>
                    <a:bodyPr/>
                    <a:lstStyle/>
                    <a:p>
                      <a:r>
                        <a:rPr lang="es-ES" sz="1600" b="1" dirty="0"/>
                        <a:t>Se elimina OTF de concientizados</a:t>
                      </a:r>
                      <a:endParaRPr lang="es-CL" sz="1600" b="1" dirty="0"/>
                    </a:p>
                  </a:txBody>
                  <a:tcPr/>
                </a:tc>
                <a:extLst>
                  <a:ext uri="{0D108BD9-81ED-4DB2-BD59-A6C34878D82A}">
                    <a16:rowId xmlns:a16="http://schemas.microsoft.com/office/drawing/2014/main" val="2089100799"/>
                  </a:ext>
                </a:extLst>
              </a:tr>
            </a:tbl>
          </a:graphicData>
        </a:graphic>
      </p:graphicFrame>
    </p:spTree>
    <p:extLst>
      <p:ext uri="{BB962C8B-B14F-4D97-AF65-F5344CB8AC3E}">
        <p14:creationId xmlns:p14="http://schemas.microsoft.com/office/powerpoint/2010/main" val="22952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35309301"/>
              </p:ext>
            </p:extLst>
          </p:nvPr>
        </p:nvGraphicFramePr>
        <p:xfrm>
          <a:off x="655093" y="146460"/>
          <a:ext cx="11163868" cy="6431280"/>
        </p:xfrm>
        <a:graphic>
          <a:graphicData uri="http://schemas.openxmlformats.org/drawingml/2006/table">
            <a:tbl>
              <a:tblPr firstRow="1" bandRow="1">
                <a:tableStyleId>{93296810-A885-4BE3-A3E7-6D5BEEA58F35}</a:tableStyleId>
              </a:tblPr>
              <a:tblGrid>
                <a:gridCol w="764274">
                  <a:extLst>
                    <a:ext uri="{9D8B030D-6E8A-4147-A177-3AD203B41FA5}">
                      <a16:colId xmlns:a16="http://schemas.microsoft.com/office/drawing/2014/main" val="591779635"/>
                    </a:ext>
                  </a:extLst>
                </a:gridCol>
                <a:gridCol w="4790364">
                  <a:extLst>
                    <a:ext uri="{9D8B030D-6E8A-4147-A177-3AD203B41FA5}">
                      <a16:colId xmlns:a16="http://schemas.microsoft.com/office/drawing/2014/main" val="2555115019"/>
                    </a:ext>
                  </a:extLst>
                </a:gridCol>
                <a:gridCol w="5609230">
                  <a:extLst>
                    <a:ext uri="{9D8B030D-6E8A-4147-A177-3AD203B41FA5}">
                      <a16:colId xmlns:a16="http://schemas.microsoft.com/office/drawing/2014/main" val="3950835610"/>
                    </a:ext>
                  </a:extLst>
                </a:gridCol>
              </a:tblGrid>
              <a:tr h="358507">
                <a:tc gridSpan="3">
                  <a:txBody>
                    <a:bodyPr/>
                    <a:lstStyle/>
                    <a:p>
                      <a:pPr algn="ctr"/>
                      <a:r>
                        <a:rPr lang="es-ES" sz="3200" dirty="0"/>
                        <a:t>ETAPA</a:t>
                      </a:r>
                      <a:r>
                        <a:rPr lang="es-ES" sz="3200" baseline="0" dirty="0"/>
                        <a:t> 1</a:t>
                      </a:r>
                      <a:endParaRPr lang="es-CL" sz="3200" dirty="0">
                        <a:solidFill>
                          <a:schemeClr val="accent1">
                            <a:lumMod val="50000"/>
                          </a:schemeClr>
                        </a:solidFill>
                      </a:endParaRP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57200">
                <a:tc gridSpan="3">
                  <a:txBody>
                    <a:bodyPr/>
                    <a:lstStyle/>
                    <a:p>
                      <a:r>
                        <a:rPr lang="es-ES" sz="1800" b="1" baseline="0" dirty="0">
                          <a:solidFill>
                            <a:schemeClr val="bg1"/>
                          </a:solidFill>
                        </a:rPr>
                        <a:t>OBJETIVO 2: Diagnosticar la situación de la gestión ambiental mediante el levantamiento de información y de la existencia de procesos de monitoreo que determinen el desempeño ambiental del Servicio y sus impactos.</a:t>
                      </a:r>
                      <a:endParaRPr lang="es-CL" sz="1800" b="1" dirty="0">
                        <a:solidFill>
                          <a:schemeClr val="bg1"/>
                        </a:solidFill>
                      </a:endParaRPr>
                    </a:p>
                  </a:txBody>
                  <a:tcPr>
                    <a:solidFill>
                      <a:schemeClr val="accent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457200">
                <a:tc>
                  <a:txBody>
                    <a:bodyPr/>
                    <a:lstStyle/>
                    <a:p>
                      <a:pPr algn="ctr"/>
                      <a:r>
                        <a:rPr lang="es-ES" sz="1800" b="1" kern="1200">
                          <a:solidFill>
                            <a:schemeClr val="bg1"/>
                          </a:solidFill>
                        </a:rPr>
                        <a:t>RT </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kern="1200">
                          <a:solidFill>
                            <a:schemeClr val="bg1"/>
                          </a:solidFill>
                        </a:rPr>
                        <a:t>TEXTO</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accent6"/>
                    </a:solidFill>
                  </a:tcPr>
                </a:tc>
                <a:extLst>
                  <a:ext uri="{0D108BD9-81ED-4DB2-BD59-A6C34878D82A}">
                    <a16:rowId xmlns:a16="http://schemas.microsoft.com/office/drawing/2014/main" val="4149666539"/>
                  </a:ext>
                </a:extLst>
              </a:tr>
              <a:tr h="573730">
                <a:tc>
                  <a:txBody>
                    <a:bodyPr/>
                    <a:lstStyle/>
                    <a:p>
                      <a:pPr algn="ctr"/>
                      <a:r>
                        <a:rPr lang="es-ES" sz="1800" b="1" baseline="0" dirty="0"/>
                        <a:t>1</a:t>
                      </a:r>
                      <a:endParaRPr lang="es-CL" sz="1800" b="1" dirty="0"/>
                    </a:p>
                  </a:txBody>
                  <a:tcPr/>
                </a:tc>
                <a:tc>
                  <a:txBody>
                    <a:bodyPr/>
                    <a:lstStyle/>
                    <a:p>
                      <a:r>
                        <a:rPr lang="es-ES" sz="1800" kern="1200" dirty="0">
                          <a:effectLst/>
                        </a:rPr>
                        <a:t>El Servicio desarrolla y aprueba a través del Comité Estado Verde un diagnóstico de su gestión ambiental en el período t (comprendido entre noviembre del año t-1 hasta octubre del año t), y lo reporta a la Red de Expertos(as) mediante la plataforma www.gestionaenergia.cl a más tardar el 31 de diciembre del año t, de quienes obtiene una opinión técnica sobre la completitud y oportunidad de la información. </a:t>
                      </a:r>
                      <a:r>
                        <a:rPr lang="es-ES" sz="1800" u="sng" kern="1200" dirty="0">
                          <a:effectLst/>
                        </a:rPr>
                        <a:t>Este diagnóstico, en cada uno de los inmuebles del alcance aprobado, determina las brechas</a:t>
                      </a:r>
                      <a:r>
                        <a:rPr lang="es-ES" sz="1800" u="sng" kern="1200" baseline="0" dirty="0">
                          <a:effectLst/>
                        </a:rPr>
                        <a:t> de desempeño ambiental del servicio en base al análisis de los indicadores en </a:t>
                      </a:r>
                      <a:r>
                        <a:rPr lang="es-ES" sz="1800" u="sng" kern="1200" baseline="0" dirty="0" err="1">
                          <a:effectLst/>
                        </a:rPr>
                        <a:t>ls</a:t>
                      </a:r>
                      <a:r>
                        <a:rPr lang="es-ES" sz="1800" u="sng" kern="1200" baseline="0" dirty="0">
                          <a:effectLst/>
                        </a:rPr>
                        <a:t> requisitos N° 2 al N° 8 siguientes, durante el período t, </a:t>
                      </a:r>
                      <a:r>
                        <a:rPr lang="es-ES" sz="1800" u="sng" kern="1200" baseline="0" dirty="0" err="1">
                          <a:effectLst/>
                        </a:rPr>
                        <a:t>asi</a:t>
                      </a:r>
                      <a:r>
                        <a:rPr lang="es-ES" sz="1800" u="sng" kern="1200" baseline="0" dirty="0">
                          <a:effectLst/>
                        </a:rPr>
                        <a:t> como las </a:t>
                      </a:r>
                      <a:r>
                        <a:rPr lang="es-ES" sz="1800" u="sng" kern="1200" dirty="0">
                          <a:effectLst/>
                        </a:rPr>
                        <a:t>fundamentaciones o justificaciones para las dificultades</a:t>
                      </a:r>
                      <a:r>
                        <a:rPr lang="es-ES" sz="1800" u="sng" kern="1200" baseline="0" dirty="0">
                          <a:effectLst/>
                        </a:rPr>
                        <a:t> en su medición, si las hubiere,:</a:t>
                      </a:r>
                      <a:endParaRPr lang="es-CL" sz="1800" b="1" u="sng" dirty="0"/>
                    </a:p>
                  </a:txBody>
                  <a:tcPr/>
                </a:tc>
                <a:tc>
                  <a:txBody>
                    <a:bodyPr/>
                    <a:lstStyle/>
                    <a:p>
                      <a:pPr marL="0" indent="0">
                        <a:buFont typeface="Arial" panose="020B0604020202020204" pitchFamily="34" charset="0"/>
                        <a:buNone/>
                      </a:pPr>
                      <a:r>
                        <a:rPr lang="es-ES" sz="1800" dirty="0"/>
                        <a:t>Con</a:t>
                      </a:r>
                      <a:r>
                        <a:rPr lang="es-ES" sz="1800" baseline="0" dirty="0"/>
                        <a:t> respecto al análisis del diagnóstico:</a:t>
                      </a:r>
                    </a:p>
                    <a:p>
                      <a:pPr marL="285750" indent="-285750">
                        <a:buFontTx/>
                        <a:buChar char="-"/>
                      </a:pPr>
                      <a:r>
                        <a:rPr lang="es-ES" sz="1800" baseline="0" dirty="0"/>
                        <a:t>La Red de Expertos entregará directrices sobre los contenidos y estructura del análisis.</a:t>
                      </a:r>
                    </a:p>
                    <a:p>
                      <a:pPr marL="285750" indent="-285750">
                        <a:buFontTx/>
                        <a:buChar char="-"/>
                      </a:pPr>
                      <a:r>
                        <a:rPr lang="es-ES" sz="1800" baseline="0" dirty="0"/>
                        <a:t>Se deberán determinar la brechas de desempeño ambiental.</a:t>
                      </a:r>
                    </a:p>
                    <a:p>
                      <a:pPr marL="285750" indent="-285750">
                        <a:buFontTx/>
                        <a:buChar char="-"/>
                      </a:pPr>
                      <a:r>
                        <a:rPr lang="es-ES" sz="1800" baseline="0" dirty="0"/>
                        <a:t>Es importante considerar que el análisis se debe realizar por inmueble como dice el RT.</a:t>
                      </a:r>
                    </a:p>
                    <a:p>
                      <a:pPr marL="285750" indent="-285750">
                        <a:buFontTx/>
                        <a:buChar char="-"/>
                      </a:pPr>
                      <a:r>
                        <a:rPr lang="es-ES" sz="1800" baseline="0" dirty="0"/>
                        <a:t>Sin perjuicio de lo anterior, es importante tener en cuenta lo siguiente:</a:t>
                      </a:r>
                    </a:p>
                    <a:p>
                      <a:pPr marL="804863" indent="-285750">
                        <a:buFont typeface="Wingdings" panose="05000000000000000000" pitchFamily="2" charset="2"/>
                        <a:buChar char="§"/>
                      </a:pPr>
                      <a:r>
                        <a:rPr lang="es-ES" sz="1800" dirty="0"/>
                        <a:t>Se espera un análisis de la situación del servicio.</a:t>
                      </a:r>
                    </a:p>
                    <a:p>
                      <a:pPr marL="804863" indent="-285750">
                        <a:buFont typeface="Wingdings" panose="05000000000000000000" pitchFamily="2" charset="2"/>
                        <a:buChar char="§"/>
                      </a:pPr>
                      <a:r>
                        <a:rPr lang="es-ES" sz="1800" dirty="0"/>
                        <a:t>Será posible agrupar</a:t>
                      </a:r>
                      <a:r>
                        <a:rPr lang="es-ES" sz="1800" baseline="0" dirty="0"/>
                        <a:t> </a:t>
                      </a:r>
                      <a:r>
                        <a:rPr lang="es-ES" sz="1800" dirty="0"/>
                        <a:t>unidades que tengan situaciones similares.</a:t>
                      </a:r>
                    </a:p>
                    <a:p>
                      <a:pPr marL="804863" indent="-285750">
                        <a:buFont typeface="Wingdings" panose="05000000000000000000" pitchFamily="2" charset="2"/>
                        <a:buChar char="§"/>
                      </a:pPr>
                      <a:r>
                        <a:rPr lang="es-ES" sz="1800" dirty="0"/>
                        <a:t>Se</a:t>
                      </a:r>
                      <a:r>
                        <a:rPr lang="es-ES" sz="1800" baseline="0" dirty="0"/>
                        <a:t> deberán relevar las situaciones especiales que se den en alguna unidad en particular.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1800" baseline="0" dirty="0"/>
                        <a:t>Se deberán entregar fundamentos/justificaciones de dificultades de medición</a:t>
                      </a:r>
                    </a:p>
                    <a:p>
                      <a:pPr marL="804863" indent="-285750">
                        <a:buFontTx/>
                        <a:buChar char="-"/>
                      </a:pPr>
                      <a:endParaRPr lang="es-ES" sz="1800" i="0" baseline="0" dirty="0">
                        <a:solidFill>
                          <a:schemeClr val="tx1"/>
                        </a:solidFill>
                      </a:endParaRPr>
                    </a:p>
                  </a:txBody>
                  <a:tcPr/>
                </a:tc>
                <a:extLst>
                  <a:ext uri="{0D108BD9-81ED-4DB2-BD59-A6C34878D82A}">
                    <a16:rowId xmlns:a16="http://schemas.microsoft.com/office/drawing/2014/main" val="1310076648"/>
                  </a:ext>
                </a:extLst>
              </a:tr>
            </a:tbl>
          </a:graphicData>
        </a:graphic>
      </p:graphicFrame>
    </p:spTree>
    <p:extLst>
      <p:ext uri="{BB962C8B-B14F-4D97-AF65-F5344CB8AC3E}">
        <p14:creationId xmlns:p14="http://schemas.microsoft.com/office/powerpoint/2010/main" val="326166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39843646"/>
              </p:ext>
            </p:extLst>
          </p:nvPr>
        </p:nvGraphicFramePr>
        <p:xfrm>
          <a:off x="518616" y="378472"/>
          <a:ext cx="11163869" cy="5471821"/>
        </p:xfrm>
        <a:graphic>
          <a:graphicData uri="http://schemas.openxmlformats.org/drawingml/2006/table">
            <a:tbl>
              <a:tblPr firstRow="1" bandRow="1">
                <a:tableStyleId>{93296810-A885-4BE3-A3E7-6D5BEEA58F35}</a:tableStyleId>
              </a:tblPr>
              <a:tblGrid>
                <a:gridCol w="764274">
                  <a:extLst>
                    <a:ext uri="{9D8B030D-6E8A-4147-A177-3AD203B41FA5}">
                      <a16:colId xmlns:a16="http://schemas.microsoft.com/office/drawing/2014/main" val="591779635"/>
                    </a:ext>
                  </a:extLst>
                </a:gridCol>
                <a:gridCol w="2300065">
                  <a:extLst>
                    <a:ext uri="{9D8B030D-6E8A-4147-A177-3AD203B41FA5}">
                      <a16:colId xmlns:a16="http://schemas.microsoft.com/office/drawing/2014/main" val="2555115019"/>
                    </a:ext>
                  </a:extLst>
                </a:gridCol>
                <a:gridCol w="8099530">
                  <a:extLst>
                    <a:ext uri="{9D8B030D-6E8A-4147-A177-3AD203B41FA5}">
                      <a16:colId xmlns:a16="http://schemas.microsoft.com/office/drawing/2014/main" val="3950835610"/>
                    </a:ext>
                  </a:extLst>
                </a:gridCol>
              </a:tblGrid>
              <a:tr h="626293">
                <a:tc gridSpan="3">
                  <a:txBody>
                    <a:bodyPr/>
                    <a:lstStyle/>
                    <a:p>
                      <a:pPr algn="ctr"/>
                      <a:r>
                        <a:rPr lang="es-ES" sz="3200" dirty="0"/>
                        <a:t>ETAPA</a:t>
                      </a:r>
                      <a:r>
                        <a:rPr lang="es-ES" sz="3200" baseline="0" dirty="0"/>
                        <a:t> 1</a:t>
                      </a:r>
                      <a:endParaRPr lang="es-CL" sz="3200" dirty="0">
                        <a:solidFill>
                          <a:schemeClr val="accent1">
                            <a:lumMod val="50000"/>
                          </a:schemeClr>
                        </a:solidFill>
                      </a:endParaRP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692218">
                <a:tc gridSpan="3">
                  <a:txBody>
                    <a:bodyPr/>
                    <a:lstStyle/>
                    <a:p>
                      <a:r>
                        <a:rPr lang="es-ES" sz="1800" b="1" baseline="0" dirty="0">
                          <a:solidFill>
                            <a:schemeClr val="bg1"/>
                          </a:solidFill>
                        </a:rPr>
                        <a:t>OBJETIVO 2: Diagnosticar la situación de la gestión ambiental mediante el levantamiento de información y de la existencia de procesos de monitoreo que determinen el desempeño ambiental del Servicio y sus impactos.</a:t>
                      </a:r>
                      <a:endParaRPr lang="es-CL" sz="1800" b="1" dirty="0">
                        <a:solidFill>
                          <a:schemeClr val="bg1"/>
                        </a:solidFill>
                      </a:endParaRPr>
                    </a:p>
                  </a:txBody>
                  <a:tcPr>
                    <a:solidFill>
                      <a:schemeClr val="accent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494442">
                <a:tc>
                  <a:txBody>
                    <a:bodyPr/>
                    <a:lstStyle/>
                    <a:p>
                      <a:pPr algn="ctr"/>
                      <a:r>
                        <a:rPr lang="es-ES" sz="1800" b="1" kern="1200">
                          <a:solidFill>
                            <a:schemeClr val="bg1"/>
                          </a:solidFill>
                        </a:rPr>
                        <a:t>RT </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kern="1200">
                          <a:solidFill>
                            <a:schemeClr val="bg1"/>
                          </a:solidFill>
                        </a:rPr>
                        <a:t>TEXTO</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accent6"/>
                    </a:solidFill>
                  </a:tcPr>
                </a:tc>
                <a:extLst>
                  <a:ext uri="{0D108BD9-81ED-4DB2-BD59-A6C34878D82A}">
                    <a16:rowId xmlns:a16="http://schemas.microsoft.com/office/drawing/2014/main" val="4149666539"/>
                  </a:ext>
                </a:extLst>
              </a:tr>
              <a:tr h="395553">
                <a:tc>
                  <a:txBody>
                    <a:bodyPr/>
                    <a:lstStyle/>
                    <a:p>
                      <a:pPr algn="ctr"/>
                      <a:r>
                        <a:rPr lang="es-ES" sz="1800" b="1" dirty="0"/>
                        <a:t>2</a:t>
                      </a:r>
                      <a:endParaRPr lang="es-CL" sz="1800" b="1" dirty="0"/>
                    </a:p>
                  </a:txBody>
                  <a:tcPr/>
                </a:tc>
                <a:tc>
                  <a:txBody>
                    <a:bodyPr/>
                    <a:lstStyle/>
                    <a:p>
                      <a:r>
                        <a:rPr lang="es-ES" sz="1800" b="1" u="sng" dirty="0"/>
                        <a:t>Gestión energética</a:t>
                      </a:r>
                      <a:endParaRPr lang="es-CL" sz="1800" b="1" u="sng" dirty="0"/>
                    </a:p>
                  </a:txBody>
                  <a:tcPr/>
                </a:tc>
                <a:tc>
                  <a:txBody>
                    <a:bodyPr/>
                    <a:lstStyle/>
                    <a:p>
                      <a:pPr marL="519113" indent="0">
                        <a:buFontTx/>
                        <a:buNone/>
                      </a:pPr>
                      <a:r>
                        <a:rPr lang="es-ES" sz="1800" baseline="0" dirty="0"/>
                        <a:t>Sin cambios</a:t>
                      </a:r>
                      <a:endParaRPr lang="es-ES" sz="1800" i="0" baseline="0" dirty="0">
                        <a:solidFill>
                          <a:schemeClr val="tx1"/>
                        </a:solidFill>
                      </a:endParaRPr>
                    </a:p>
                  </a:txBody>
                  <a:tcPr/>
                </a:tc>
                <a:extLst>
                  <a:ext uri="{0D108BD9-81ED-4DB2-BD59-A6C34878D82A}">
                    <a16:rowId xmlns:a16="http://schemas.microsoft.com/office/drawing/2014/main" val="1310076648"/>
                  </a:ext>
                </a:extLst>
              </a:tr>
              <a:tr h="988883">
                <a:tc>
                  <a:txBody>
                    <a:bodyPr/>
                    <a:lstStyle/>
                    <a:p>
                      <a:pPr algn="ctr"/>
                      <a:r>
                        <a:rPr lang="es-ES" sz="1800" b="1" dirty="0"/>
                        <a:t>3</a:t>
                      </a:r>
                      <a:endParaRPr lang="es-CL" sz="1800" b="1" dirty="0"/>
                    </a:p>
                  </a:txBody>
                  <a:tcPr/>
                </a:tc>
                <a:tc>
                  <a:txBody>
                    <a:bodyPr/>
                    <a:lstStyle/>
                    <a:p>
                      <a:r>
                        <a:rPr lang="es-ES" sz="1800" b="1" u="sng" dirty="0"/>
                        <a:t>Gestión de vehículos</a:t>
                      </a:r>
                      <a:endParaRPr lang="es-CL" sz="1800" b="1" u="sng" dirty="0"/>
                    </a:p>
                  </a:txBody>
                  <a:tcPr/>
                </a:tc>
                <a:tc>
                  <a:txBody>
                    <a:bodyPr/>
                    <a:lstStyle/>
                    <a:p>
                      <a:pPr marL="519113" marR="0" lvl="0" indent="0" algn="l" defTabSz="914400" rtl="0" eaLnBrk="1" fontAlgn="auto" latinLnBrk="0" hangingPunct="1">
                        <a:lnSpc>
                          <a:spcPct val="100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rPr>
                        <a:t>Indicadores:</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uso promedio por vehículo</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Resultado del indicador de rendimiento energético promedio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4171104789"/>
                  </a:ext>
                </a:extLst>
              </a:tr>
              <a:tr h="988883">
                <a:tc>
                  <a:txBody>
                    <a:bodyPr/>
                    <a:lstStyle/>
                    <a:p>
                      <a:pPr algn="ctr"/>
                      <a:r>
                        <a:rPr lang="es-ES" sz="1800" b="1" dirty="0"/>
                        <a:t>4</a:t>
                      </a:r>
                      <a:endParaRPr lang="es-CL" sz="1800" b="1" dirty="0"/>
                    </a:p>
                  </a:txBody>
                  <a:tcPr/>
                </a:tc>
                <a:tc>
                  <a:txBody>
                    <a:bodyPr/>
                    <a:lstStyle/>
                    <a:p>
                      <a:r>
                        <a:rPr lang="es-ES" sz="1800" b="1" u="sng" dirty="0"/>
                        <a:t>Traslado</a:t>
                      </a:r>
                      <a:r>
                        <a:rPr lang="es-ES" sz="1800" b="1" u="sng" baseline="0" dirty="0"/>
                        <a:t> de personas</a:t>
                      </a:r>
                      <a:endParaRPr lang="es-CL" sz="1800" b="1" u="sng" dirty="0"/>
                    </a:p>
                  </a:txBody>
                  <a:tcPr/>
                </a:tc>
                <a:tc>
                  <a:txBody>
                    <a:bodyPr/>
                    <a:lstStyle/>
                    <a:p>
                      <a:pPr marL="519113" marR="0" lvl="0" indent="0" algn="l" defTabSz="914400" rtl="0" eaLnBrk="1" fontAlgn="auto" latinLnBrk="0" hangingPunct="1">
                        <a:lnSpc>
                          <a:spcPct val="100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rPr>
                        <a:t>Indicadores:</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traslado de personas</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Resultado del indicador de viajes en avión</a:t>
                      </a:r>
                      <a:endParaRPr lang="es-CL" dirty="0"/>
                    </a:p>
                  </a:txBody>
                  <a:tcPr/>
                </a:tc>
                <a:extLst>
                  <a:ext uri="{0D108BD9-81ED-4DB2-BD59-A6C34878D82A}">
                    <a16:rowId xmlns:a16="http://schemas.microsoft.com/office/drawing/2014/main" val="2529267910"/>
                  </a:ext>
                </a:extLst>
              </a:tr>
              <a:tr h="1285549">
                <a:tc>
                  <a:txBody>
                    <a:bodyPr/>
                    <a:lstStyle/>
                    <a:p>
                      <a:pPr algn="ctr"/>
                      <a:r>
                        <a:rPr lang="es-ES" sz="1800" b="1" dirty="0"/>
                        <a:t>5</a:t>
                      </a:r>
                      <a:endParaRPr lang="es-CL" sz="1800" b="1" dirty="0"/>
                    </a:p>
                  </a:txBody>
                  <a:tcPr/>
                </a:tc>
                <a:tc>
                  <a:txBody>
                    <a:bodyPr/>
                    <a:lstStyle/>
                    <a:p>
                      <a:r>
                        <a:rPr lang="es-ES" sz="1800" b="1" u="sng" dirty="0"/>
                        <a:t>Gestión del papel</a:t>
                      </a:r>
                      <a:endParaRPr lang="es-CL" sz="1800" b="1" u="sng" dirty="0"/>
                    </a:p>
                  </a:txBody>
                  <a:tcPr/>
                </a:tc>
                <a:tc>
                  <a:txBody>
                    <a:bodyPr/>
                    <a:lstStyle/>
                    <a:p>
                      <a:pPr marL="519113" marR="0" lvl="0" indent="0" algn="l" defTabSz="914400" rtl="0" eaLnBrk="1" fontAlgn="auto" latinLnBrk="0" hangingPunct="1">
                        <a:lnSpc>
                          <a:spcPct val="100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rPr>
                        <a:t>Se elimina diagnóstico de procedimientos de papel</a:t>
                      </a:r>
                    </a:p>
                    <a:p>
                      <a:pPr marL="519113" marR="0" lvl="0" indent="0" algn="l" defTabSz="914400" rtl="0" eaLnBrk="1" fontAlgn="auto" latinLnBrk="0" hangingPunct="1">
                        <a:lnSpc>
                          <a:spcPct val="100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rPr>
                        <a:t>Indicadores:</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porcentaje de uso de papel reciclado</a:t>
                      </a:r>
                    </a:p>
                    <a:p>
                      <a:pPr marL="8048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consumo de papel por </a:t>
                      </a:r>
                      <a:r>
                        <a:rPr lang="es-CL" sz="1800" kern="1200" dirty="0">
                          <a:solidFill>
                            <a:schemeClr val="dk1"/>
                          </a:solidFill>
                          <a:latin typeface="+mn-lt"/>
                          <a:ea typeface="+mn-ea"/>
                          <a:cs typeface="+mn-cs"/>
                        </a:rPr>
                        <a:t>colaborador/año</a:t>
                      </a:r>
                      <a:endParaRPr lang="es-ES" sz="1800" kern="1200" noProof="0" dirty="0">
                        <a:solidFill>
                          <a:schemeClr val="dk1"/>
                        </a:solidFill>
                        <a:latin typeface="+mn-lt"/>
                        <a:ea typeface="+mn-ea"/>
                        <a:cs typeface="+mn-cs"/>
                      </a:endParaRPr>
                    </a:p>
                  </a:txBody>
                  <a:tcPr/>
                </a:tc>
                <a:extLst>
                  <a:ext uri="{0D108BD9-81ED-4DB2-BD59-A6C34878D82A}">
                    <a16:rowId xmlns:a16="http://schemas.microsoft.com/office/drawing/2014/main" val="708689213"/>
                  </a:ext>
                </a:extLst>
              </a:tr>
            </a:tbl>
          </a:graphicData>
        </a:graphic>
      </p:graphicFrame>
    </p:spTree>
    <p:extLst>
      <p:ext uri="{BB962C8B-B14F-4D97-AF65-F5344CB8AC3E}">
        <p14:creationId xmlns:p14="http://schemas.microsoft.com/office/powerpoint/2010/main" val="116780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93259592"/>
              </p:ext>
            </p:extLst>
          </p:nvPr>
        </p:nvGraphicFramePr>
        <p:xfrm>
          <a:off x="514065" y="378471"/>
          <a:ext cx="11163869" cy="5574460"/>
        </p:xfrm>
        <a:graphic>
          <a:graphicData uri="http://schemas.openxmlformats.org/drawingml/2006/table">
            <a:tbl>
              <a:tblPr firstRow="1" bandRow="1">
                <a:tableStyleId>{93296810-A885-4BE3-A3E7-6D5BEEA58F35}</a:tableStyleId>
              </a:tblPr>
              <a:tblGrid>
                <a:gridCol w="764274">
                  <a:extLst>
                    <a:ext uri="{9D8B030D-6E8A-4147-A177-3AD203B41FA5}">
                      <a16:colId xmlns:a16="http://schemas.microsoft.com/office/drawing/2014/main" val="591779635"/>
                    </a:ext>
                  </a:extLst>
                </a:gridCol>
                <a:gridCol w="2122783">
                  <a:extLst>
                    <a:ext uri="{9D8B030D-6E8A-4147-A177-3AD203B41FA5}">
                      <a16:colId xmlns:a16="http://schemas.microsoft.com/office/drawing/2014/main" val="2555115019"/>
                    </a:ext>
                  </a:extLst>
                </a:gridCol>
                <a:gridCol w="8276812">
                  <a:extLst>
                    <a:ext uri="{9D8B030D-6E8A-4147-A177-3AD203B41FA5}">
                      <a16:colId xmlns:a16="http://schemas.microsoft.com/office/drawing/2014/main" val="3950835610"/>
                    </a:ext>
                  </a:extLst>
                </a:gridCol>
              </a:tblGrid>
              <a:tr h="649784">
                <a:tc gridSpan="3">
                  <a:txBody>
                    <a:bodyPr/>
                    <a:lstStyle/>
                    <a:p>
                      <a:pPr algn="ctr"/>
                      <a:r>
                        <a:rPr lang="es-ES" sz="3200" dirty="0"/>
                        <a:t>ETAPA</a:t>
                      </a:r>
                      <a:r>
                        <a:rPr lang="es-ES" sz="3200" baseline="0" dirty="0"/>
                        <a:t> 1</a:t>
                      </a:r>
                      <a:endParaRPr lang="es-CL" sz="3200" dirty="0">
                        <a:solidFill>
                          <a:schemeClr val="accent1">
                            <a:lumMod val="50000"/>
                          </a:schemeClr>
                        </a:solidFill>
                      </a:endParaRP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718182">
                <a:tc gridSpan="3">
                  <a:txBody>
                    <a:bodyPr/>
                    <a:lstStyle/>
                    <a:p>
                      <a:r>
                        <a:rPr lang="es-ES" sz="1800" b="1" baseline="0" dirty="0">
                          <a:solidFill>
                            <a:schemeClr val="bg1"/>
                          </a:solidFill>
                        </a:rPr>
                        <a:t>OBJETIVO 2: Diagnosticar la situación de la gestión ambiental mediante el levantamiento de información y de la existencia de procesos de monitoreo que determinen el desempeño ambiental del Servicio y sus impactos.</a:t>
                      </a:r>
                      <a:endParaRPr lang="es-CL" sz="1800" b="1" dirty="0">
                        <a:solidFill>
                          <a:schemeClr val="bg1"/>
                        </a:solidFill>
                      </a:endParaRPr>
                    </a:p>
                  </a:txBody>
                  <a:tcPr>
                    <a:solidFill>
                      <a:schemeClr val="accent6"/>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512987">
                <a:tc>
                  <a:txBody>
                    <a:bodyPr/>
                    <a:lstStyle/>
                    <a:p>
                      <a:pPr algn="ctr"/>
                      <a:r>
                        <a:rPr lang="es-ES" sz="1800" b="1" kern="1200">
                          <a:solidFill>
                            <a:schemeClr val="bg1"/>
                          </a:solidFill>
                        </a:rPr>
                        <a:t>RT </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kern="1200">
                          <a:solidFill>
                            <a:schemeClr val="bg1"/>
                          </a:solidFill>
                        </a:rPr>
                        <a:t>TEXTO</a:t>
                      </a:r>
                      <a:endParaRPr lang="es-CL" sz="1800" b="1" kern="1200">
                        <a:solidFill>
                          <a:schemeClr val="bg1"/>
                        </a:solidFill>
                        <a:latin typeface="+mn-lt"/>
                        <a:ea typeface="+mn-ea"/>
                        <a:cs typeface="+mn-cs"/>
                      </a:endParaRPr>
                    </a:p>
                  </a:txBody>
                  <a:tcPr>
                    <a:solidFill>
                      <a:schemeClr val="accent6"/>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accent6"/>
                    </a:solidFill>
                  </a:tcPr>
                </a:tc>
                <a:extLst>
                  <a:ext uri="{0D108BD9-81ED-4DB2-BD59-A6C34878D82A}">
                    <a16:rowId xmlns:a16="http://schemas.microsoft.com/office/drawing/2014/main" val="4149666539"/>
                  </a:ext>
                </a:extLst>
              </a:tr>
              <a:tr h="1025974">
                <a:tc>
                  <a:txBody>
                    <a:bodyPr/>
                    <a:lstStyle/>
                    <a:p>
                      <a:pPr algn="ctr"/>
                      <a:r>
                        <a:rPr lang="es-ES" sz="1800" b="1" dirty="0"/>
                        <a:t>6</a:t>
                      </a:r>
                      <a:endParaRPr lang="es-CL" sz="1800" b="1" dirty="0"/>
                    </a:p>
                  </a:txBody>
                  <a:tcPr/>
                </a:tc>
                <a:tc>
                  <a:txBody>
                    <a:bodyPr/>
                    <a:lstStyle/>
                    <a:p>
                      <a:r>
                        <a:rPr lang="es-ES" sz="1800" b="1" u="sng" dirty="0"/>
                        <a:t>Gestión hídrica</a:t>
                      </a:r>
                      <a:endParaRPr lang="es-CL" sz="1800" b="1" u="sng" dirty="0"/>
                    </a:p>
                  </a:txBody>
                  <a:tcPr/>
                </a:tc>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rPr>
                        <a:t>Indicadores:</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artefactos hídricos eficientes</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Resultado del Indicador de consumo de agua de red por colaborador al año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361880472"/>
                  </a:ext>
                </a:extLst>
              </a:tr>
              <a:tr h="1025974">
                <a:tc>
                  <a:txBody>
                    <a:bodyPr/>
                    <a:lstStyle/>
                    <a:p>
                      <a:pPr algn="ctr"/>
                      <a:r>
                        <a:rPr lang="es-ES" sz="1800" b="1"/>
                        <a:t>7</a:t>
                      </a:r>
                      <a:endParaRPr lang="es-CL" sz="1800" b="1"/>
                    </a:p>
                  </a:txBody>
                  <a:tcPr/>
                </a:tc>
                <a:tc>
                  <a:txBody>
                    <a:bodyPr/>
                    <a:lstStyle/>
                    <a:p>
                      <a:r>
                        <a:rPr lang="es-ES" sz="1800" b="1" u="sng" dirty="0"/>
                        <a:t>Gestión de</a:t>
                      </a:r>
                      <a:r>
                        <a:rPr lang="es-ES" sz="1800" b="1" u="sng" baseline="0" dirty="0"/>
                        <a:t> residuos</a:t>
                      </a:r>
                      <a:endParaRPr lang="es-CL" sz="1800" b="1" u="sng" dirty="0"/>
                    </a:p>
                  </a:txBody>
                  <a:tcPr/>
                </a:tc>
                <a:tc>
                  <a:txBody>
                    <a:bodyPr/>
                    <a:lstStyle/>
                    <a:p>
                      <a:pPr marL="8731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u="none" strike="noStrike" kern="1200" cap="none" spc="0" normalizeH="0" baseline="0" noProof="0" dirty="0">
                          <a:ln>
                            <a:noFill/>
                          </a:ln>
                          <a:effectLst/>
                          <a:uLnTx/>
                          <a:uFillTx/>
                        </a:rPr>
                        <a:t>Indicadores:</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800" kern="1200" dirty="0"/>
                        <a:t>Resultado del indicador de residuos reciclados</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dirty="0"/>
                        <a:t>Resultado del indicador de cobertura de contenedores de </a:t>
                      </a:r>
                      <a:r>
                        <a:rPr lang="es-CL" b="1" u="sng" dirty="0"/>
                        <a:t>reciclaje</a:t>
                      </a:r>
                      <a:endParaRPr lang="es-ES" sz="1800" b="1" u="sng" kern="1200" noProof="0" dirty="0">
                        <a:solidFill>
                          <a:schemeClr val="dk1"/>
                        </a:solidFill>
                        <a:latin typeface="+mn-lt"/>
                        <a:ea typeface="+mn-ea"/>
                        <a:cs typeface="+mn-cs"/>
                      </a:endParaRPr>
                    </a:p>
                  </a:txBody>
                  <a:tcPr/>
                </a:tc>
                <a:extLst>
                  <a:ext uri="{0D108BD9-81ED-4DB2-BD59-A6C34878D82A}">
                    <a16:rowId xmlns:a16="http://schemas.microsoft.com/office/drawing/2014/main" val="693802465"/>
                  </a:ext>
                </a:extLst>
              </a:tr>
              <a:tr h="1641559">
                <a:tc>
                  <a:txBody>
                    <a:bodyPr/>
                    <a:lstStyle/>
                    <a:p>
                      <a:pPr algn="ctr"/>
                      <a:r>
                        <a:rPr lang="es-ES" sz="1800" b="1" dirty="0"/>
                        <a:t>8</a:t>
                      </a:r>
                      <a:endParaRPr lang="es-CL" sz="1800" b="1" dirty="0"/>
                    </a:p>
                  </a:txBody>
                  <a:tcPr/>
                </a:tc>
                <a:tc>
                  <a:txBody>
                    <a:bodyPr/>
                    <a:lstStyle/>
                    <a:p>
                      <a:r>
                        <a:rPr lang="es-ES" sz="1800" b="1" u="sng" dirty="0"/>
                        <a:t>Gestión de compras sustentables</a:t>
                      </a:r>
                      <a:endParaRPr lang="es-CL" sz="1800" b="1" u="sng" dirty="0"/>
                    </a:p>
                  </a:txBody>
                  <a:tcPr/>
                </a:tc>
                <a:tc>
                  <a:txBody>
                    <a:bodyPr/>
                    <a:lstStyle/>
                    <a:p>
                      <a:pPr marL="8731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u="none" strike="noStrike" kern="1200" cap="none" spc="0" normalizeH="0" baseline="0" noProof="0" dirty="0">
                          <a:ln>
                            <a:noFill/>
                          </a:ln>
                          <a:effectLst/>
                          <a:uLnTx/>
                          <a:uFillTx/>
                        </a:rPr>
                        <a:t>El indicador </a:t>
                      </a:r>
                      <a:r>
                        <a:rPr kumimoji="0" lang="es-ES" sz="1800" u="none" strike="noStrike" kern="1200" cap="none" spc="0" normalizeH="0" baseline="0" noProof="0" dirty="0">
                          <a:ln>
                            <a:noFill/>
                          </a:ln>
                          <a:solidFill>
                            <a:schemeClr val="dk1"/>
                          </a:solidFill>
                          <a:effectLst/>
                          <a:uLnTx/>
                          <a:uFillTx/>
                          <a:latin typeface="+mn-lt"/>
                          <a:ea typeface="+mn-ea"/>
                          <a:cs typeface="+mn-cs"/>
                        </a:rPr>
                        <a:t>se mide respecto de todas las compras a través de licitación pública adjudicadas y compras ágiles realizadas, sin importar el rubro.</a:t>
                      </a:r>
                    </a:p>
                  </a:txBody>
                  <a:tcPr/>
                </a:tc>
                <a:extLst>
                  <a:ext uri="{0D108BD9-81ED-4DB2-BD59-A6C34878D82A}">
                    <a16:rowId xmlns:a16="http://schemas.microsoft.com/office/drawing/2014/main" val="2319920576"/>
                  </a:ext>
                </a:extLst>
              </a:tr>
            </a:tbl>
          </a:graphicData>
        </a:graphic>
      </p:graphicFrame>
    </p:spTree>
    <p:extLst>
      <p:ext uri="{BB962C8B-B14F-4D97-AF65-F5344CB8AC3E}">
        <p14:creationId xmlns:p14="http://schemas.microsoft.com/office/powerpoint/2010/main" val="341611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01772" y="289101"/>
            <a:ext cx="8658132" cy="831234"/>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 sz="2200" b="1" dirty="0">
                <a:solidFill>
                  <a:schemeClr val="bg1"/>
                </a:solidFill>
                <a:latin typeface="Calibri" panose="020F0502020204030204" pitchFamily="34" charset="0"/>
                <a:cs typeface="Calibri" panose="020F0502020204030204" pitchFamily="34" charset="0"/>
              </a:rPr>
              <a:t>Se da continuidad a la etapa 2 para las unidades que implementaron etapa 1 ,2 y 3</a:t>
            </a:r>
          </a:p>
        </p:txBody>
      </p:sp>
      <p:sp>
        <p:nvSpPr>
          <p:cNvPr id="5" name="CuadroTexto 4"/>
          <p:cNvSpPr txBox="1"/>
          <p:nvPr/>
        </p:nvSpPr>
        <p:spPr>
          <a:xfrm>
            <a:off x="257578" y="300435"/>
            <a:ext cx="2710452" cy="756366"/>
          </a:xfrm>
          <a:prstGeom prst="rect">
            <a:avLst/>
          </a:prstGeom>
          <a:solidFill>
            <a:schemeClr val="bg1"/>
          </a:solidFill>
          <a:ln>
            <a:solidFill>
              <a:srgbClr val="0C4581"/>
            </a:solid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5400" b="1" kern="1200">
                <a:ln w="0"/>
                <a:solidFill>
                  <a:schemeClr val="accent1">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ETAPA </a:t>
            </a:r>
            <a:r>
              <a:rPr lang="es-CL" sz="5400" b="1">
                <a:ln w="0"/>
                <a:solidFill>
                  <a:schemeClr val="accent1">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a:t>
            </a:r>
            <a:endParaRPr lang="es-ES" sz="5400" b="1" kern="1200">
              <a:ln w="0"/>
              <a:solidFill>
                <a:schemeClr val="accent1">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ángulo 7"/>
          <p:cNvSpPr/>
          <p:nvPr/>
        </p:nvSpPr>
        <p:spPr>
          <a:xfrm>
            <a:off x="3600450" y="3670830"/>
            <a:ext cx="8259454" cy="2308324"/>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a:spAutoFit/>
          </a:bodyPr>
          <a:lstStyle/>
          <a:p>
            <a:pPr marL="342900" indent="-342900" algn="just">
              <a:buFont typeface="Arial" panose="020B0604020202020204" pitchFamily="34" charset="0"/>
              <a:buChar char="•"/>
            </a:pPr>
            <a:r>
              <a:rPr lang="es-ES" sz="2400" b="1" dirty="0">
                <a:solidFill>
                  <a:srgbClr val="0C4581"/>
                </a:solidFill>
                <a:latin typeface="Calibri" panose="020F0502020204030204" pitchFamily="34" charset="0"/>
                <a:cs typeface="Calibri" panose="020F0502020204030204" pitchFamily="34" charset="0"/>
              </a:rPr>
              <a:t>Se elimina la incorporación de temática ambiental en el PAC, para que además se incluya como acción en el PGA.</a:t>
            </a:r>
          </a:p>
          <a:p>
            <a:pPr marL="342900" indent="-342900" algn="just">
              <a:buFont typeface="Arial" panose="020B0604020202020204" pitchFamily="34" charset="0"/>
              <a:buChar char="•"/>
            </a:pPr>
            <a:r>
              <a:rPr lang="es-ES" sz="2400" b="1" dirty="0">
                <a:solidFill>
                  <a:srgbClr val="0C4581"/>
                </a:solidFill>
                <a:latin typeface="Calibri" panose="020F0502020204030204" pitchFamily="34" charset="0"/>
                <a:cs typeface="Calibri" panose="020F0502020204030204" pitchFamily="34" charset="0"/>
              </a:rPr>
              <a:t>El Plan de gestión ambiental deberá contar con OTF de la Red de Expertos</a:t>
            </a:r>
          </a:p>
          <a:p>
            <a:pPr marL="342900" indent="-342900" algn="just">
              <a:buFont typeface="Arial" panose="020B0604020202020204" pitchFamily="34" charset="0"/>
              <a:buChar char="•"/>
            </a:pPr>
            <a:r>
              <a:rPr lang="es-ES" sz="2400" b="1" dirty="0">
                <a:solidFill>
                  <a:srgbClr val="0C4581"/>
                </a:solidFill>
                <a:latin typeface="Calibri" panose="020F0502020204030204" pitchFamily="34" charset="0"/>
                <a:cs typeface="Calibri" panose="020F0502020204030204" pitchFamily="34" charset="0"/>
              </a:rPr>
              <a:t>Se eliminan los indicadores de los contenidos del PGA (se utilizarán los indicadores del Programa Marco, etapa 1)</a:t>
            </a:r>
          </a:p>
        </p:txBody>
      </p:sp>
      <p:sp>
        <p:nvSpPr>
          <p:cNvPr id="10" name="Rectángulo 9"/>
          <p:cNvSpPr/>
          <p:nvPr/>
        </p:nvSpPr>
        <p:spPr>
          <a:xfrm>
            <a:off x="3600450" y="1607060"/>
            <a:ext cx="8259454" cy="1569660"/>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a:spAutoFit/>
          </a:bodyPr>
          <a:lstStyle/>
          <a:p>
            <a:pPr marL="342900" indent="-342900" algn="just">
              <a:buFont typeface="Arial" panose="020B0604020202020204" pitchFamily="34" charset="0"/>
              <a:buChar char="•"/>
            </a:pPr>
            <a:endParaRPr lang="es-ES" sz="2400" b="1" dirty="0">
              <a:solidFill>
                <a:srgbClr val="0C458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ES" sz="2400" b="1" dirty="0">
                <a:solidFill>
                  <a:srgbClr val="0C4581"/>
                </a:solidFill>
                <a:latin typeface="Calibri" panose="020F0502020204030204" pitchFamily="34" charset="0"/>
                <a:cs typeface="Calibri" panose="020F0502020204030204" pitchFamily="34" charset="0"/>
              </a:rPr>
              <a:t>Fusiona dos objetivos en uno </a:t>
            </a:r>
          </a:p>
          <a:p>
            <a:pPr marL="342900" indent="-342900" algn="just">
              <a:buFont typeface="Arial" panose="020B0604020202020204" pitchFamily="34" charset="0"/>
              <a:buChar char="•"/>
            </a:pPr>
            <a:r>
              <a:rPr lang="es-ES" sz="2400" b="1" dirty="0">
                <a:solidFill>
                  <a:srgbClr val="0C4581"/>
                </a:solidFill>
                <a:latin typeface="Calibri" panose="020F0502020204030204" pitchFamily="34" charset="0"/>
                <a:cs typeface="Calibri" panose="020F0502020204030204" pitchFamily="34" charset="0"/>
              </a:rPr>
              <a:t>3 Requisitos técnicos</a:t>
            </a:r>
          </a:p>
          <a:p>
            <a:pPr marL="342900" indent="-342900" algn="just">
              <a:buFont typeface="Arial" panose="020B0604020202020204" pitchFamily="34" charset="0"/>
              <a:buChar char="•"/>
            </a:pPr>
            <a:endParaRPr lang="es-ES" sz="2400" b="1" dirty="0">
              <a:solidFill>
                <a:srgbClr val="0C4581"/>
              </a:solidFill>
              <a:latin typeface="Calibri" panose="020F0502020204030204" pitchFamily="34" charset="0"/>
              <a:cs typeface="Calibri" panose="020F0502020204030204" pitchFamily="34" charset="0"/>
            </a:endParaRPr>
          </a:p>
        </p:txBody>
      </p:sp>
      <p:sp>
        <p:nvSpPr>
          <p:cNvPr id="12" name="Pentágono 11"/>
          <p:cNvSpPr/>
          <p:nvPr/>
        </p:nvSpPr>
        <p:spPr>
          <a:xfrm>
            <a:off x="257579" y="3691757"/>
            <a:ext cx="2781782" cy="1938992"/>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Cambios principales</a:t>
            </a:r>
          </a:p>
          <a:p>
            <a:pPr algn="ctr"/>
            <a:endParaRPr lang="es-CL" sz="2400" b="1" dirty="0">
              <a:solidFill>
                <a:srgbClr val="0C4581"/>
              </a:solidFill>
              <a:effectLst>
                <a:outerShdw blurRad="38100" dist="38100" dir="2700000" algn="tl">
                  <a:srgbClr val="000000">
                    <a:alpha val="43137"/>
                  </a:srgbClr>
                </a:outerShdw>
              </a:effectLst>
            </a:endParaRPr>
          </a:p>
        </p:txBody>
      </p:sp>
      <p:sp>
        <p:nvSpPr>
          <p:cNvPr id="13" name="Pentágono 12"/>
          <p:cNvSpPr/>
          <p:nvPr/>
        </p:nvSpPr>
        <p:spPr>
          <a:xfrm>
            <a:off x="257578" y="1540154"/>
            <a:ext cx="3114271" cy="1636566"/>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r>
              <a:rPr lang="es-ES" sz="2400" b="1" dirty="0">
                <a:solidFill>
                  <a:schemeClr val="bg1"/>
                </a:solidFill>
                <a:latin typeface="Calibri" panose="020F0502020204030204" pitchFamily="34" charset="0"/>
                <a:cs typeface="Calibri" panose="020F0502020204030204" pitchFamily="34" charset="0"/>
              </a:rPr>
              <a:t>Aspectos relevantes a destacar:</a:t>
            </a:r>
          </a:p>
        </p:txBody>
      </p:sp>
    </p:spTree>
    <p:extLst>
      <p:ext uri="{BB962C8B-B14F-4D97-AF65-F5344CB8AC3E}">
        <p14:creationId xmlns:p14="http://schemas.microsoft.com/office/powerpoint/2010/main" val="260629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FB36-76FE-1AF6-1718-016F1DC34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705A2-8550-F77E-1D4D-2D9336157375}"/>
              </a:ext>
            </a:extLst>
          </p:cNvPr>
          <p:cNvSpPr>
            <a:spLocks noGrp="1"/>
          </p:cNvSpPr>
          <p:nvPr>
            <p:ph type="title"/>
          </p:nvPr>
        </p:nvSpPr>
        <p:spPr/>
        <p:txBody>
          <a:bodyPr/>
          <a:lstStyle/>
          <a:p>
            <a:r>
              <a:rPr lang="es-419" dirty="0">
                <a:latin typeface="Verdana"/>
                <a:ea typeface="Verdana"/>
              </a:rPr>
              <a:t>Introducción</a:t>
            </a:r>
            <a:endParaRPr lang="es-419" dirty="0"/>
          </a:p>
        </p:txBody>
      </p:sp>
    </p:spTree>
    <p:extLst>
      <p:ext uri="{BB962C8B-B14F-4D97-AF65-F5344CB8AC3E}">
        <p14:creationId xmlns:p14="http://schemas.microsoft.com/office/powerpoint/2010/main" val="84335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16996369"/>
              </p:ext>
            </p:extLst>
          </p:nvPr>
        </p:nvGraphicFramePr>
        <p:xfrm>
          <a:off x="469356" y="217897"/>
          <a:ext cx="11572080" cy="6461760"/>
        </p:xfrm>
        <a:graphic>
          <a:graphicData uri="http://schemas.openxmlformats.org/drawingml/2006/table">
            <a:tbl>
              <a:tblPr firstRow="1" bandRow="1">
                <a:tableStyleId>{5C22544A-7EE6-4342-B048-85BDC9FD1C3A}</a:tableStyleId>
              </a:tblPr>
              <a:tblGrid>
                <a:gridCol w="792220">
                  <a:extLst>
                    <a:ext uri="{9D8B030D-6E8A-4147-A177-3AD203B41FA5}">
                      <a16:colId xmlns:a16="http://schemas.microsoft.com/office/drawing/2014/main" val="591779635"/>
                    </a:ext>
                  </a:extLst>
                </a:gridCol>
                <a:gridCol w="6119725">
                  <a:extLst>
                    <a:ext uri="{9D8B030D-6E8A-4147-A177-3AD203B41FA5}">
                      <a16:colId xmlns:a16="http://schemas.microsoft.com/office/drawing/2014/main" val="2555115019"/>
                    </a:ext>
                  </a:extLst>
                </a:gridCol>
                <a:gridCol w="4660135">
                  <a:extLst>
                    <a:ext uri="{9D8B030D-6E8A-4147-A177-3AD203B41FA5}">
                      <a16:colId xmlns:a16="http://schemas.microsoft.com/office/drawing/2014/main" val="3950835610"/>
                    </a:ext>
                  </a:extLst>
                </a:gridCol>
              </a:tblGrid>
              <a:tr h="358507">
                <a:tc gridSpan="3">
                  <a:txBody>
                    <a:bodyPr/>
                    <a:lstStyle/>
                    <a:p>
                      <a:pPr algn="just"/>
                      <a:r>
                        <a:rPr lang="es-ES" sz="2800" b="1" dirty="0">
                          <a:solidFill>
                            <a:schemeClr val="bg1"/>
                          </a:solidFill>
                        </a:rPr>
                        <a:t>ETAPA</a:t>
                      </a:r>
                      <a:r>
                        <a:rPr lang="es-ES" sz="2800" b="1" baseline="0" dirty="0">
                          <a:solidFill>
                            <a:schemeClr val="bg1"/>
                          </a:solidFill>
                        </a:rPr>
                        <a:t> 2</a:t>
                      </a:r>
                      <a:endParaRPr lang="es-CL" sz="2800" b="1" dirty="0">
                        <a:solidFill>
                          <a:schemeClr val="bg1"/>
                        </a:solidFill>
                      </a:endParaRPr>
                    </a:p>
                  </a:txBody>
                  <a:tcPr>
                    <a:solidFill>
                      <a:schemeClr val="accent5">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57200">
                <a:tc gridSpan="3">
                  <a:txBody>
                    <a:bodyPr/>
                    <a:lstStyle/>
                    <a:p>
                      <a:pPr algn="just"/>
                      <a:r>
                        <a:rPr lang="es-ES" sz="1800" b="1" baseline="0" dirty="0">
                          <a:solidFill>
                            <a:schemeClr val="bg1"/>
                          </a:solidFill>
                        </a:rPr>
                        <a:t>OBJETIVO 1: </a:t>
                      </a:r>
                      <a:r>
                        <a:rPr lang="es-ES" sz="1800" b="1" kern="1200" baseline="0" dirty="0">
                          <a:solidFill>
                            <a:schemeClr val="bg1"/>
                          </a:solidFill>
                          <a:latin typeface="+mn-lt"/>
                          <a:ea typeface="+mn-ea"/>
                          <a:cs typeface="+mn-cs"/>
                        </a:rPr>
                        <a:t>Diseñar y formalizar l</a:t>
                      </a:r>
                      <a:r>
                        <a:rPr lang="es-ES" sz="1800" b="1" baseline="0" dirty="0">
                          <a:solidFill>
                            <a:schemeClr val="bg1"/>
                          </a:solidFill>
                        </a:rPr>
                        <a:t>a política de gestión ambiental y elaborar un plan de gestión ambiental, a partir de los resultados del diagnóstico, que permita abordar las brechas ambientales detectadas.</a:t>
                      </a:r>
                      <a:endParaRPr lang="es-CL" sz="1800" b="1" dirty="0">
                        <a:solidFill>
                          <a:schemeClr val="bg1"/>
                        </a:solidFill>
                      </a:endParaRPr>
                    </a:p>
                  </a:txBody>
                  <a:tcPr>
                    <a:solidFill>
                      <a:schemeClr val="accent5">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457200">
                <a:tc>
                  <a:txBody>
                    <a:bodyPr/>
                    <a:lstStyle/>
                    <a:p>
                      <a:pPr algn="just"/>
                      <a:r>
                        <a:rPr lang="es-ES" sz="1800" b="1" kern="1200">
                          <a:solidFill>
                            <a:schemeClr val="bg1"/>
                          </a:solidFill>
                          <a:latin typeface="+mn-lt"/>
                          <a:ea typeface="+mn-ea"/>
                          <a:cs typeface="+mn-cs"/>
                        </a:rPr>
                        <a:t>RT </a:t>
                      </a:r>
                      <a:endParaRPr lang="es-CL" sz="1800" b="1" kern="1200">
                        <a:solidFill>
                          <a:schemeClr val="bg1"/>
                        </a:solidFill>
                        <a:latin typeface="+mn-lt"/>
                        <a:ea typeface="+mn-ea"/>
                        <a:cs typeface="+mn-cs"/>
                      </a:endParaRPr>
                    </a:p>
                  </a:txBody>
                  <a:tcPr>
                    <a:solidFill>
                      <a:schemeClr val="accent5">
                        <a:lumMod val="75000"/>
                      </a:schemeClr>
                    </a:solidFill>
                  </a:tcPr>
                </a:tc>
                <a:tc>
                  <a:txBody>
                    <a:bodyPr/>
                    <a:lstStyle/>
                    <a:p>
                      <a:pPr algn="just"/>
                      <a:r>
                        <a:rPr lang="es-ES" sz="1800" b="1" kern="1200">
                          <a:solidFill>
                            <a:schemeClr val="bg1"/>
                          </a:solidFill>
                          <a:latin typeface="+mn-lt"/>
                          <a:ea typeface="+mn-ea"/>
                          <a:cs typeface="+mn-cs"/>
                        </a:rPr>
                        <a:t>TEXTO</a:t>
                      </a:r>
                      <a:endParaRPr lang="es-CL" sz="1800" b="1" kern="1200">
                        <a:solidFill>
                          <a:schemeClr val="bg1"/>
                        </a:solidFill>
                        <a:latin typeface="+mn-lt"/>
                        <a:ea typeface="+mn-ea"/>
                        <a:cs typeface="+mn-cs"/>
                      </a:endParaRPr>
                    </a:p>
                  </a:txBody>
                  <a:tcPr>
                    <a:solidFill>
                      <a:schemeClr val="accent5">
                        <a:lumMod val="75000"/>
                      </a:schemeClr>
                    </a:solidFill>
                  </a:tcPr>
                </a:tc>
                <a:tc>
                  <a:txBody>
                    <a:bodyPr/>
                    <a:lstStyle/>
                    <a:p>
                      <a:pPr algn="just"/>
                      <a:r>
                        <a:rPr lang="es-ES" sz="1600" b="1" dirty="0">
                          <a:solidFill>
                            <a:schemeClr val="bg1"/>
                          </a:solidFill>
                        </a:rPr>
                        <a:t>CONSIDERACIONES</a:t>
                      </a:r>
                      <a:endParaRPr lang="es-CL" sz="1600" b="1" dirty="0">
                        <a:solidFill>
                          <a:schemeClr val="bg1"/>
                        </a:solidFill>
                      </a:endParaRPr>
                    </a:p>
                  </a:txBody>
                  <a:tcPr>
                    <a:solidFill>
                      <a:schemeClr val="accent5">
                        <a:lumMod val="75000"/>
                      </a:schemeClr>
                    </a:solidFill>
                  </a:tcPr>
                </a:tc>
                <a:extLst>
                  <a:ext uri="{0D108BD9-81ED-4DB2-BD59-A6C34878D82A}">
                    <a16:rowId xmlns:a16="http://schemas.microsoft.com/office/drawing/2014/main" val="4149666539"/>
                  </a:ext>
                </a:extLst>
              </a:tr>
              <a:tr h="0">
                <a:tc>
                  <a:txBody>
                    <a:bodyPr/>
                    <a:lstStyle/>
                    <a:p>
                      <a:pPr algn="just"/>
                      <a:r>
                        <a:rPr lang="es-ES" sz="1800" b="1" baseline="0"/>
                        <a:t>1</a:t>
                      </a:r>
                      <a:endParaRPr lang="es-CL" sz="1800" b="1"/>
                    </a:p>
                  </a:txBody>
                  <a:tcPr/>
                </a:tc>
                <a:tc>
                  <a:txBody>
                    <a:bodyPr/>
                    <a:lstStyle/>
                    <a:p>
                      <a:pPr algn="just"/>
                      <a:r>
                        <a:rPr lang="es-ES" sz="1600" dirty="0"/>
                        <a:t>El servicio elabora, mantiene o actualiza la política de gestión ambiental. Dicha política, propuesta por el Comité Estado Verde, deberá ser aprobada por la jefatura del servido, mediante resolución, posterior al proceso de participación consultiva a su personal. Dicha política deberá incluir al menos los siguientes aspectos: </a:t>
                      </a:r>
                    </a:p>
                    <a:p>
                      <a:pPr algn="just"/>
                      <a:r>
                        <a:rPr lang="es-ES" sz="1400" dirty="0"/>
                        <a:t>• Relación de ésta con las definiciones estratégicas institucionales.</a:t>
                      </a:r>
                    </a:p>
                    <a:p>
                      <a:pPr algn="just"/>
                      <a:r>
                        <a:rPr lang="es-ES" sz="1400" dirty="0"/>
                        <a:t>• Gestión de residuos y economía circular (Reducir, Reciclar y Reutilizar, 3R),</a:t>
                      </a:r>
                    </a:p>
                    <a:p>
                      <a:pPr algn="just"/>
                      <a:r>
                        <a:rPr lang="es-ES" sz="1400" dirty="0"/>
                        <a:t>• Eficiencia energética, </a:t>
                      </a:r>
                    </a:p>
                    <a:p>
                      <a:pPr algn="just"/>
                      <a:r>
                        <a:rPr lang="es-ES" sz="1400" dirty="0"/>
                        <a:t>• Gestión hídrica, </a:t>
                      </a:r>
                    </a:p>
                    <a:p>
                      <a:pPr algn="just"/>
                      <a:r>
                        <a:rPr lang="es-ES" sz="1400" dirty="0"/>
                        <a:t>• Gestión del papel, </a:t>
                      </a:r>
                    </a:p>
                    <a:p>
                      <a:pPr algn="just"/>
                      <a:r>
                        <a:rPr lang="es-ES" sz="1400" dirty="0"/>
                        <a:t>• Compras sustentadles, </a:t>
                      </a:r>
                    </a:p>
                    <a:p>
                      <a:pPr algn="just"/>
                      <a:r>
                        <a:rPr lang="es-ES" sz="1400" dirty="0"/>
                        <a:t>• Así como mecanismos de concientización ambiental para las y los colaboradores</a:t>
                      </a:r>
                      <a:endParaRPr lang="es-CL" sz="1400" b="1" u="sng" dirty="0">
                        <a:effectLst/>
                      </a:endParaRPr>
                    </a:p>
                  </a:txBody>
                  <a:tcPr/>
                </a:tc>
                <a:tc>
                  <a:txBody>
                    <a:bodyPr/>
                    <a:lstStyle/>
                    <a:p>
                      <a:pPr marL="285750" indent="-285750" algn="just" defTabSz="914400" rtl="0" eaLnBrk="1" latinLnBrk="0" hangingPunct="1">
                        <a:buFontTx/>
                        <a:buChar char="-"/>
                      </a:pPr>
                      <a:r>
                        <a:rPr lang="es-ES" sz="1600" dirty="0"/>
                        <a:t>Se mantienen los mismos parámetros con cambio de redacción</a:t>
                      </a:r>
                    </a:p>
                    <a:p>
                      <a:pPr marL="285750" indent="-285750" algn="just" defTabSz="914400" rtl="0" eaLnBrk="1" latinLnBrk="0" hangingPunct="1">
                        <a:buFontTx/>
                        <a:buChar char="-"/>
                      </a:pPr>
                      <a:r>
                        <a:rPr lang="es-ES" sz="1600" dirty="0"/>
                        <a:t>Se</a:t>
                      </a:r>
                      <a:r>
                        <a:rPr lang="es-ES" sz="1600" baseline="0" dirty="0"/>
                        <a:t> elimina la definición de personal del texto del RT</a:t>
                      </a:r>
                      <a:endParaRPr lang="es-CL" sz="1600" dirty="0"/>
                    </a:p>
                  </a:txBody>
                  <a:tcPr/>
                </a:tc>
                <a:extLst>
                  <a:ext uri="{0D108BD9-81ED-4DB2-BD59-A6C34878D82A}">
                    <a16:rowId xmlns:a16="http://schemas.microsoft.com/office/drawing/2014/main" val="1310076648"/>
                  </a:ext>
                </a:extLst>
              </a:tr>
              <a:tr h="274320">
                <a:tc>
                  <a:txBody>
                    <a:bodyPr/>
                    <a:lstStyle/>
                    <a:p>
                      <a:pPr algn="just"/>
                      <a:r>
                        <a:rPr lang="es-ES" sz="1800" b="1"/>
                        <a:t>2</a:t>
                      </a:r>
                      <a:endParaRPr lang="es-CL" sz="1800" b="1"/>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t>El servicio elabora o actualiza si corresponde, el plan de gestión ambiental propuesto por el Comité Estado Verde, el que deberá contar con opinión técnica favorable de la red de expertos(as) y ser aprobado por la jefatura del servicio, mediante resolución. </a:t>
                      </a:r>
                      <a:endParaRPr lang="es-CL" sz="1600" b="0" kern="1200" dirty="0">
                        <a:solidFill>
                          <a:schemeClr val="tx1"/>
                        </a:solidFill>
                        <a:effectLst/>
                        <a:latin typeface="+mn-lt"/>
                        <a:ea typeface="+mn-ea"/>
                        <a:cs typeface="+mn-cs"/>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1600" b="0" i="0" u="none" strike="noStrike" kern="1200" cap="none" spc="0" normalizeH="0" baseline="0" noProof="0" dirty="0">
                          <a:ln>
                            <a:noFill/>
                          </a:ln>
                          <a:solidFill>
                            <a:schemeClr val="tx1"/>
                          </a:solidFill>
                          <a:effectLst/>
                          <a:uLnTx/>
                          <a:uFillTx/>
                          <a:latin typeface="Calibri" panose="020F0502020204030204"/>
                          <a:ea typeface="+mn-ea"/>
                          <a:cs typeface="+mn-cs"/>
                        </a:rPr>
                        <a:t>La OTF implica un proceso de revisión similar a la del año 2025, en la que la Red de Expertos determinará criterios para entregar la OTF a los planes.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ES" sz="1600" b="0" i="0" u="none" strike="noStrike" kern="1200" cap="none" spc="0" normalizeH="0" baseline="0" noProof="0" dirty="0">
                          <a:ln>
                            <a:noFill/>
                          </a:ln>
                          <a:solidFill>
                            <a:srgbClr val="FF0000"/>
                          </a:solidFill>
                          <a:effectLst/>
                          <a:uLnTx/>
                          <a:uFillTx/>
                          <a:latin typeface="Calibri" panose="020F0502020204030204"/>
                          <a:ea typeface="+mn-ea"/>
                          <a:cs typeface="+mn-cs"/>
                        </a:rPr>
                        <a:t>Se sugiere elaboración/actualización y entrega de OTF temprana (junio-septiembre) para que, además, exista coordinación con el proceso presupuestario</a:t>
                      </a:r>
                    </a:p>
                  </a:txBody>
                  <a:tcPr/>
                </a:tc>
                <a:extLst>
                  <a:ext uri="{0D108BD9-81ED-4DB2-BD59-A6C34878D82A}">
                    <a16:rowId xmlns:a16="http://schemas.microsoft.com/office/drawing/2014/main" val="2781605051"/>
                  </a:ext>
                </a:extLst>
              </a:tr>
            </a:tbl>
          </a:graphicData>
        </a:graphic>
      </p:graphicFrame>
    </p:spTree>
    <p:extLst>
      <p:ext uri="{BB962C8B-B14F-4D97-AF65-F5344CB8AC3E}">
        <p14:creationId xmlns:p14="http://schemas.microsoft.com/office/powerpoint/2010/main" val="368655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endParaRPr lang="es-CL"/>
          </a:p>
        </p:txBody>
      </p:sp>
      <p:graphicFrame>
        <p:nvGraphicFramePr>
          <p:cNvPr id="4" name="Tabla 3"/>
          <p:cNvGraphicFramePr>
            <a:graphicFrameLocks noGrp="1"/>
          </p:cNvGraphicFramePr>
          <p:nvPr>
            <p:extLst>
              <p:ext uri="{D42A27DB-BD31-4B8C-83A1-F6EECF244321}">
                <p14:modId xmlns:p14="http://schemas.microsoft.com/office/powerpoint/2010/main" val="1620618125"/>
              </p:ext>
            </p:extLst>
          </p:nvPr>
        </p:nvGraphicFramePr>
        <p:xfrm>
          <a:off x="469356" y="640978"/>
          <a:ext cx="11163870" cy="4450080"/>
        </p:xfrm>
        <a:graphic>
          <a:graphicData uri="http://schemas.openxmlformats.org/drawingml/2006/table">
            <a:tbl>
              <a:tblPr firstRow="1" bandRow="1">
                <a:tableStyleId>{5C22544A-7EE6-4342-B048-85BDC9FD1C3A}</a:tableStyleId>
              </a:tblPr>
              <a:tblGrid>
                <a:gridCol w="764274">
                  <a:extLst>
                    <a:ext uri="{9D8B030D-6E8A-4147-A177-3AD203B41FA5}">
                      <a16:colId xmlns:a16="http://schemas.microsoft.com/office/drawing/2014/main" val="591779635"/>
                    </a:ext>
                  </a:extLst>
                </a:gridCol>
                <a:gridCol w="5838683">
                  <a:extLst>
                    <a:ext uri="{9D8B030D-6E8A-4147-A177-3AD203B41FA5}">
                      <a16:colId xmlns:a16="http://schemas.microsoft.com/office/drawing/2014/main" val="2555115019"/>
                    </a:ext>
                  </a:extLst>
                </a:gridCol>
                <a:gridCol w="4560913">
                  <a:extLst>
                    <a:ext uri="{9D8B030D-6E8A-4147-A177-3AD203B41FA5}">
                      <a16:colId xmlns:a16="http://schemas.microsoft.com/office/drawing/2014/main" val="3950835610"/>
                    </a:ext>
                  </a:extLst>
                </a:gridCol>
              </a:tblGrid>
              <a:tr h="358507">
                <a:tc gridSpan="3">
                  <a:txBody>
                    <a:bodyPr/>
                    <a:lstStyle/>
                    <a:p>
                      <a:pPr algn="ctr"/>
                      <a:r>
                        <a:rPr lang="es-ES" sz="2800" dirty="0">
                          <a:solidFill>
                            <a:schemeClr val="bg1"/>
                          </a:solidFill>
                        </a:rPr>
                        <a:t>ETAPA</a:t>
                      </a:r>
                      <a:r>
                        <a:rPr lang="es-ES" sz="2800" baseline="0" dirty="0">
                          <a:solidFill>
                            <a:schemeClr val="bg1"/>
                          </a:solidFill>
                        </a:rPr>
                        <a:t> 2</a:t>
                      </a:r>
                      <a:endParaRPr lang="es-CL" sz="2800" dirty="0">
                        <a:solidFill>
                          <a:schemeClr val="bg1"/>
                        </a:solidFill>
                      </a:endParaRPr>
                    </a:p>
                  </a:txBody>
                  <a:tcPr>
                    <a:solidFill>
                      <a:schemeClr val="accent5">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57200">
                <a:tc gridSpan="3">
                  <a:txBody>
                    <a:bodyPr/>
                    <a:lstStyle/>
                    <a:p>
                      <a:r>
                        <a:rPr lang="es-ES" sz="1800" b="1" baseline="0" dirty="0">
                          <a:solidFill>
                            <a:schemeClr val="bg1"/>
                          </a:solidFill>
                        </a:rPr>
                        <a:t>OBJETIVO 1: </a:t>
                      </a:r>
                      <a:r>
                        <a:rPr lang="es-ES" sz="1800" b="1" kern="1200" baseline="0" dirty="0">
                          <a:solidFill>
                            <a:schemeClr val="bg1"/>
                          </a:solidFill>
                          <a:latin typeface="+mn-lt"/>
                          <a:ea typeface="+mn-ea"/>
                          <a:cs typeface="+mn-cs"/>
                        </a:rPr>
                        <a:t>Diseñar y formalizar l</a:t>
                      </a:r>
                      <a:r>
                        <a:rPr lang="es-ES" sz="1800" b="1" baseline="0" dirty="0">
                          <a:solidFill>
                            <a:schemeClr val="bg1"/>
                          </a:solidFill>
                        </a:rPr>
                        <a:t>a política de gestión ambiental y elaborar un plan de gestión ambiental, a partir de los resultados del diagnóstico, que permita abordar las brechas ambientales detectadas.</a:t>
                      </a:r>
                      <a:endParaRPr lang="es-CL" sz="1800" b="1" dirty="0">
                        <a:solidFill>
                          <a:schemeClr val="bg1"/>
                        </a:solidFill>
                      </a:endParaRPr>
                    </a:p>
                  </a:txBody>
                  <a:tcPr>
                    <a:solidFill>
                      <a:schemeClr val="accent5">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457200">
                <a:tc>
                  <a:txBody>
                    <a:bodyPr/>
                    <a:lstStyle/>
                    <a:p>
                      <a:pPr algn="ctr"/>
                      <a:r>
                        <a:rPr lang="es-ES" sz="1800" b="1" kern="1200">
                          <a:solidFill>
                            <a:schemeClr val="bg1"/>
                          </a:solidFill>
                          <a:latin typeface="+mn-lt"/>
                          <a:ea typeface="+mn-ea"/>
                          <a:cs typeface="+mn-cs"/>
                        </a:rPr>
                        <a:t>RT </a:t>
                      </a:r>
                      <a:endParaRPr lang="es-CL" sz="1800" b="1" kern="1200">
                        <a:solidFill>
                          <a:schemeClr val="bg1"/>
                        </a:solidFill>
                        <a:latin typeface="+mn-lt"/>
                        <a:ea typeface="+mn-ea"/>
                        <a:cs typeface="+mn-cs"/>
                      </a:endParaRPr>
                    </a:p>
                  </a:txBody>
                  <a:tcPr>
                    <a:solidFill>
                      <a:schemeClr val="accent5">
                        <a:lumMod val="75000"/>
                      </a:schemeClr>
                    </a:solidFill>
                  </a:tcPr>
                </a:tc>
                <a:tc>
                  <a:txBody>
                    <a:bodyPr/>
                    <a:lstStyle/>
                    <a:p>
                      <a:pPr algn="ctr"/>
                      <a:r>
                        <a:rPr lang="es-ES" sz="1800" b="1" kern="1200">
                          <a:solidFill>
                            <a:schemeClr val="bg1"/>
                          </a:solidFill>
                          <a:latin typeface="+mn-lt"/>
                          <a:ea typeface="+mn-ea"/>
                          <a:cs typeface="+mn-cs"/>
                        </a:rPr>
                        <a:t>TEXTO</a:t>
                      </a:r>
                      <a:endParaRPr lang="es-CL" sz="1800" b="1" kern="1200">
                        <a:solidFill>
                          <a:schemeClr val="bg1"/>
                        </a:solidFill>
                        <a:latin typeface="+mn-lt"/>
                        <a:ea typeface="+mn-ea"/>
                        <a:cs typeface="+mn-cs"/>
                      </a:endParaRPr>
                    </a:p>
                  </a:txBody>
                  <a:tcPr>
                    <a:solidFill>
                      <a:schemeClr val="accent5">
                        <a:lumMod val="75000"/>
                      </a:schemeClr>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accent5">
                        <a:lumMod val="75000"/>
                      </a:schemeClr>
                    </a:solidFill>
                  </a:tcPr>
                </a:tc>
                <a:extLst>
                  <a:ext uri="{0D108BD9-81ED-4DB2-BD59-A6C34878D82A}">
                    <a16:rowId xmlns:a16="http://schemas.microsoft.com/office/drawing/2014/main" val="4149666539"/>
                  </a:ext>
                </a:extLst>
              </a:tr>
              <a:tr h="274320">
                <a:tc>
                  <a:txBody>
                    <a:bodyPr/>
                    <a:lstStyle/>
                    <a:p>
                      <a:pPr algn="ctr"/>
                      <a:r>
                        <a:rPr lang="es-ES" sz="1800" b="1" dirty="0"/>
                        <a:t>3</a:t>
                      </a:r>
                      <a:endParaRPr lang="es-CL"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plan de gestión ambiental plurianual aprobado debe </a:t>
                      </a:r>
                      <a:r>
                        <a:rPr lang="es-ES" sz="1800" kern="1200" dirty="0">
                          <a:solidFill>
                            <a:schemeClr val="dk1"/>
                          </a:solidFill>
                          <a:latin typeface="+mn-lt"/>
                          <a:ea typeface="+mn-ea"/>
                          <a:cs typeface="+mn-cs"/>
                        </a:rPr>
                        <a:t>contener al menos: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Objetivos.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Acciones para reducir </a:t>
                      </a:r>
                      <a:r>
                        <a:rPr lang="es-ES" b="1" u="sng" dirty="0"/>
                        <a:t>las brechas ambientales detectadas en el análisis del diagnóstico </a:t>
                      </a:r>
                      <a:r>
                        <a:rPr lang="es-ES" dirty="0"/>
                        <a:t>en la gestión energética, de vehículos, de traslado de personas, de uso de papel, de eficiencia hídrica, de residuos y compras, según corresponda.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Costos de cada acción identificando ítems presupuestarios.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Plazos y responsables de las acciones para el año t+1.</a:t>
                      </a:r>
                      <a:endParaRPr lang="es-CL" sz="1800" b="0"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Se utilizarán los resultados del diagnóstico 2025 y las correspondientes brechas detectadas como insumo para el diseño/actualización de los contenidos del PGA.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Los indicadores que permitirán medir resultados son los que entrega el marco 2026.</a:t>
                      </a:r>
                      <a:endParaRPr kumimoji="0" lang="es-CL"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4152783223"/>
                  </a:ext>
                </a:extLst>
              </a:tr>
            </a:tbl>
          </a:graphicData>
        </a:graphic>
      </p:graphicFrame>
    </p:spTree>
    <p:extLst>
      <p:ext uri="{BB962C8B-B14F-4D97-AF65-F5344CB8AC3E}">
        <p14:creationId xmlns:p14="http://schemas.microsoft.com/office/powerpoint/2010/main" val="377867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01772" y="289101"/>
            <a:ext cx="8658132" cy="831234"/>
          </a:xfrm>
          <a:prstGeom prst="rect">
            <a:avLst/>
          </a:prstGeom>
          <a:solidFill>
            <a:srgbClr val="95440D"/>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 sz="2200" b="1" dirty="0">
                <a:solidFill>
                  <a:schemeClr val="bg1"/>
                </a:solidFill>
                <a:latin typeface="Calibri" panose="020F0502020204030204" pitchFamily="34" charset="0"/>
                <a:cs typeface="Calibri" panose="020F0502020204030204" pitchFamily="34" charset="0"/>
              </a:rPr>
              <a:t>Se trata de la implementación de acciones de sustentabilidad, tanto a nivel de gobernanza como en la gestión administrativa</a:t>
            </a:r>
          </a:p>
        </p:txBody>
      </p:sp>
      <p:sp>
        <p:nvSpPr>
          <p:cNvPr id="5" name="CuadroTexto 4"/>
          <p:cNvSpPr txBox="1"/>
          <p:nvPr/>
        </p:nvSpPr>
        <p:spPr>
          <a:xfrm>
            <a:off x="257577" y="326535"/>
            <a:ext cx="2781783" cy="793800"/>
          </a:xfrm>
          <a:prstGeom prst="rect">
            <a:avLst/>
          </a:prstGeom>
          <a:solidFill>
            <a:schemeClr val="bg1"/>
          </a:solidFill>
          <a:ln>
            <a:solidFill>
              <a:srgbClr val="0C4581"/>
            </a:solid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5400" b="1" kern="1200" dirty="0">
                <a:ln w="0"/>
                <a:solidFill>
                  <a:srgbClr val="95440D"/>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ETAPA </a:t>
            </a:r>
            <a:r>
              <a:rPr lang="es-CL" sz="5400" b="1" dirty="0">
                <a:ln w="0"/>
                <a:solidFill>
                  <a:srgbClr val="95440D"/>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3</a:t>
            </a:r>
            <a:endParaRPr lang="es-ES" sz="5400" b="1" kern="1200" dirty="0">
              <a:ln w="0"/>
              <a:solidFill>
                <a:srgbClr val="95440D"/>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ángulo 7"/>
          <p:cNvSpPr/>
          <p:nvPr/>
        </p:nvSpPr>
        <p:spPr>
          <a:xfrm>
            <a:off x="3600450" y="3691757"/>
            <a:ext cx="8259454" cy="2677656"/>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lIns="91440" tIns="45720" rIns="91440" bIns="45720" anchor="t">
            <a:spAutoFit/>
          </a:bodyPr>
          <a:lstStyle/>
          <a:p>
            <a:pPr marL="342900" indent="-342900">
              <a:buFont typeface="Arial" panose="020B0604020202020204" pitchFamily="34" charset="0"/>
              <a:buChar char="•"/>
            </a:pPr>
            <a:r>
              <a:rPr lang="es-ES" sz="2400" b="1" dirty="0">
                <a:solidFill>
                  <a:schemeClr val="accent2">
                    <a:lumMod val="75000"/>
                  </a:schemeClr>
                </a:solidFill>
                <a:latin typeface="Calibri" panose="020F0502020204030204" pitchFamily="34" charset="0"/>
                <a:cs typeface="Calibri" panose="020F0502020204030204" pitchFamily="34" charset="0"/>
              </a:rPr>
              <a:t>La evaluación de la medición de indicadores ya no es parte de los RT de etapa 3, ya que se especifica en la etapa 1, con los indicadores del Programa Marco</a:t>
            </a:r>
          </a:p>
          <a:p>
            <a:pPr marL="342900" indent="-342900">
              <a:buFont typeface="Arial" panose="020B0604020202020204" pitchFamily="34" charset="0"/>
              <a:buChar char="•"/>
            </a:pPr>
            <a:r>
              <a:rPr lang="es-ES" sz="2400" b="1" dirty="0">
                <a:solidFill>
                  <a:schemeClr val="accent2">
                    <a:lumMod val="75000"/>
                  </a:schemeClr>
                </a:solidFill>
                <a:latin typeface="Calibri" panose="020F0502020204030204" pitchFamily="34" charset="0"/>
                <a:cs typeface="Calibri" panose="020F0502020204030204" pitchFamily="34" charset="0"/>
              </a:rPr>
              <a:t>La evaluación de la ejecución de las tareas ya no es parte de los RT de etapa 3, ya que el foco estará en la ejecución de acciones.</a:t>
            </a:r>
          </a:p>
          <a:p>
            <a:pPr marL="342900" indent="-342900">
              <a:buFont typeface="Arial" panose="020B0604020202020204" pitchFamily="34" charset="0"/>
              <a:buChar char="•"/>
            </a:pPr>
            <a:r>
              <a:rPr lang="es-ES" sz="2400" b="1" dirty="0">
                <a:solidFill>
                  <a:schemeClr val="accent2">
                    <a:lumMod val="75000"/>
                  </a:schemeClr>
                </a:solidFill>
                <a:latin typeface="Calibri" panose="020F0502020204030204" pitchFamily="34" charset="0"/>
                <a:cs typeface="Calibri" panose="020F0502020204030204" pitchFamily="34" charset="0"/>
              </a:rPr>
              <a:t>Todos los servicios deben medir su huella de carbono</a:t>
            </a:r>
          </a:p>
        </p:txBody>
      </p:sp>
      <p:sp>
        <p:nvSpPr>
          <p:cNvPr id="10" name="Rectángulo 9"/>
          <p:cNvSpPr/>
          <p:nvPr/>
        </p:nvSpPr>
        <p:spPr>
          <a:xfrm>
            <a:off x="3600450" y="1778510"/>
            <a:ext cx="8259454" cy="1569660"/>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a:spAutoFit/>
          </a:bodyPr>
          <a:lstStyle/>
          <a:p>
            <a:pPr marL="342900" indent="-342900">
              <a:buFont typeface="Arial" panose="020B0604020202020204" pitchFamily="34" charset="0"/>
              <a:buChar char="•"/>
            </a:pPr>
            <a:endParaRPr lang="es-ES" sz="2400" b="1" dirty="0">
              <a:solidFill>
                <a:schemeClr val="accent2">
                  <a:lumMod val="7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b="1" dirty="0">
                <a:solidFill>
                  <a:schemeClr val="accent2">
                    <a:lumMod val="75000"/>
                  </a:schemeClr>
                </a:solidFill>
                <a:latin typeface="Calibri" panose="020F0502020204030204" pitchFamily="34" charset="0"/>
                <a:cs typeface="Calibri" panose="020F0502020204030204" pitchFamily="34" charset="0"/>
              </a:rPr>
              <a:t>Solo existe objetivo 1</a:t>
            </a:r>
          </a:p>
          <a:p>
            <a:pPr marL="342900" indent="-342900">
              <a:buFont typeface="Arial" panose="020B0604020202020204" pitchFamily="34" charset="0"/>
              <a:buChar char="•"/>
            </a:pPr>
            <a:r>
              <a:rPr lang="es-ES" sz="2400" b="1" dirty="0">
                <a:solidFill>
                  <a:schemeClr val="accent2">
                    <a:lumMod val="75000"/>
                  </a:schemeClr>
                </a:solidFill>
                <a:latin typeface="Calibri" panose="020F0502020204030204" pitchFamily="34" charset="0"/>
                <a:cs typeface="Calibri" panose="020F0502020204030204" pitchFamily="34" charset="0"/>
              </a:rPr>
              <a:t>3 Requisitos técnicos</a:t>
            </a:r>
          </a:p>
          <a:p>
            <a:pPr marL="342900" indent="-342900">
              <a:buFont typeface="Arial" panose="020B0604020202020204" pitchFamily="34" charset="0"/>
              <a:buChar char="•"/>
            </a:pPr>
            <a:endParaRPr lang="es-ES"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12" name="Pentágono 11"/>
          <p:cNvSpPr/>
          <p:nvPr/>
        </p:nvSpPr>
        <p:spPr>
          <a:xfrm>
            <a:off x="257579" y="3691757"/>
            <a:ext cx="2781782" cy="193899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38100" dist="38100" dir="2700000" algn="tl">
                    <a:srgbClr val="000000">
                      <a:alpha val="43137"/>
                    </a:srgbClr>
                  </a:outerShdw>
                </a:effectLst>
              </a:rPr>
              <a:t>Cambios principales</a:t>
            </a:r>
          </a:p>
          <a:p>
            <a:pPr algn="ctr"/>
            <a:endParaRPr lang="es-CL" sz="2400" b="1" dirty="0">
              <a:solidFill>
                <a:srgbClr val="0C4581"/>
              </a:solidFill>
              <a:effectLst>
                <a:outerShdw blurRad="38100" dist="38100" dir="2700000" algn="tl">
                  <a:srgbClr val="000000">
                    <a:alpha val="43137"/>
                  </a:srgbClr>
                </a:outerShdw>
              </a:effectLst>
            </a:endParaRPr>
          </a:p>
        </p:txBody>
      </p:sp>
      <p:sp>
        <p:nvSpPr>
          <p:cNvPr id="13" name="Pentágono 12"/>
          <p:cNvSpPr/>
          <p:nvPr/>
        </p:nvSpPr>
        <p:spPr>
          <a:xfrm>
            <a:off x="257578" y="1711604"/>
            <a:ext cx="3114271" cy="1636566"/>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endParaRPr lang="es-ES" sz="2400" b="1" dirty="0">
              <a:solidFill>
                <a:schemeClr val="bg1"/>
              </a:solidFill>
              <a:latin typeface="Calibri" panose="020F0502020204030204" pitchFamily="34" charset="0"/>
              <a:cs typeface="Calibri" panose="020F0502020204030204" pitchFamily="34" charset="0"/>
            </a:endParaRPr>
          </a:p>
          <a:p>
            <a:pPr lvl="0" algn="ctr" defTabSz="488950">
              <a:lnSpc>
                <a:spcPct val="90000"/>
              </a:lnSpc>
              <a:spcBef>
                <a:spcPct val="0"/>
              </a:spcBef>
              <a:spcAft>
                <a:spcPct val="35000"/>
              </a:spcAft>
            </a:pPr>
            <a:r>
              <a:rPr lang="es-ES" sz="2400" b="1" dirty="0">
                <a:solidFill>
                  <a:schemeClr val="bg1"/>
                </a:solidFill>
                <a:latin typeface="Calibri" panose="020F0502020204030204" pitchFamily="34" charset="0"/>
                <a:cs typeface="Calibri" panose="020F0502020204030204" pitchFamily="34" charset="0"/>
              </a:rPr>
              <a:t>Aspectos relevantes a destacar:</a:t>
            </a:r>
          </a:p>
          <a:p>
            <a:pPr lvl="0" algn="ctr" defTabSz="488950">
              <a:lnSpc>
                <a:spcPct val="90000"/>
              </a:lnSpc>
              <a:spcBef>
                <a:spcPct val="0"/>
              </a:spcBef>
              <a:spcAft>
                <a:spcPct val="35000"/>
              </a:spcAft>
            </a:pPr>
            <a:endParaRPr lang="es-E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48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13524797"/>
              </p:ext>
            </p:extLst>
          </p:nvPr>
        </p:nvGraphicFramePr>
        <p:xfrm>
          <a:off x="655094" y="625431"/>
          <a:ext cx="11163868" cy="4807385"/>
        </p:xfrm>
        <a:graphic>
          <a:graphicData uri="http://schemas.openxmlformats.org/drawingml/2006/table">
            <a:tbl>
              <a:tblPr firstRow="1" bandRow="1">
                <a:tableStyleId>{21E4AEA4-8DFA-4A89-87EB-49C32662AFE0}</a:tableStyleId>
              </a:tblPr>
              <a:tblGrid>
                <a:gridCol w="764274">
                  <a:extLst>
                    <a:ext uri="{9D8B030D-6E8A-4147-A177-3AD203B41FA5}">
                      <a16:colId xmlns:a16="http://schemas.microsoft.com/office/drawing/2014/main" val="591779635"/>
                    </a:ext>
                  </a:extLst>
                </a:gridCol>
                <a:gridCol w="4790364">
                  <a:extLst>
                    <a:ext uri="{9D8B030D-6E8A-4147-A177-3AD203B41FA5}">
                      <a16:colId xmlns:a16="http://schemas.microsoft.com/office/drawing/2014/main" val="2555115019"/>
                    </a:ext>
                  </a:extLst>
                </a:gridCol>
                <a:gridCol w="5609230">
                  <a:extLst>
                    <a:ext uri="{9D8B030D-6E8A-4147-A177-3AD203B41FA5}">
                      <a16:colId xmlns:a16="http://schemas.microsoft.com/office/drawing/2014/main" val="3950835610"/>
                    </a:ext>
                  </a:extLst>
                </a:gridCol>
              </a:tblGrid>
              <a:tr h="546342">
                <a:tc gridSpan="3">
                  <a:txBody>
                    <a:bodyPr/>
                    <a:lstStyle/>
                    <a:p>
                      <a:pPr algn="ctr"/>
                      <a:r>
                        <a:rPr lang="es-ES" sz="2800" b="1" dirty="0">
                          <a:solidFill>
                            <a:schemeClr val="bg1"/>
                          </a:solidFill>
                        </a:rPr>
                        <a:t>ETAPA</a:t>
                      </a:r>
                      <a:r>
                        <a:rPr lang="es-ES" sz="2800" b="1" baseline="0" dirty="0">
                          <a:solidFill>
                            <a:schemeClr val="bg1"/>
                          </a:solidFill>
                        </a:rPr>
                        <a:t> 3</a:t>
                      </a:r>
                      <a:endParaRPr lang="es-CL" sz="2800" b="1" dirty="0">
                        <a:solidFill>
                          <a:schemeClr val="bg1"/>
                        </a:solidFill>
                      </a:endParaRP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97370">
                <a:tc gridSpan="3">
                  <a:txBody>
                    <a:bodyPr/>
                    <a:lstStyle/>
                    <a:p>
                      <a:pPr algn="ctr"/>
                      <a:r>
                        <a:rPr lang="es-ES" sz="1800" b="1" baseline="0" dirty="0">
                          <a:solidFill>
                            <a:schemeClr val="bg1"/>
                          </a:solidFill>
                        </a:rPr>
                        <a:t>OBJETIVO 1: </a:t>
                      </a:r>
                      <a:r>
                        <a:rPr lang="es-ES" sz="1800" b="1" kern="1200" baseline="0" dirty="0">
                          <a:solidFill>
                            <a:schemeClr val="bg1"/>
                          </a:solidFill>
                        </a:rPr>
                        <a:t>Implementar el plan de gestión ambiental institucional.</a:t>
                      </a:r>
                      <a:endParaRPr lang="es-CL" sz="1800" b="1" kern="1200" baseline="0" dirty="0">
                        <a:solidFill>
                          <a:schemeClr val="bg1"/>
                        </a:solidFill>
                        <a:latin typeface="+mn-lt"/>
                        <a:ea typeface="+mn-ea"/>
                        <a:cs typeface="+mn-cs"/>
                      </a:endParaRPr>
                    </a:p>
                  </a:txBody>
                  <a:tcPr>
                    <a:solidFill>
                      <a:schemeClr val="accent2"/>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391885">
                <a:tc>
                  <a:txBody>
                    <a:bodyPr/>
                    <a:lstStyle/>
                    <a:p>
                      <a:pPr algn="ctr"/>
                      <a:r>
                        <a:rPr lang="es-ES" sz="1800" b="1" kern="1200">
                          <a:solidFill>
                            <a:schemeClr val="bg1"/>
                          </a:solidFill>
                        </a:rPr>
                        <a:t>RT </a:t>
                      </a:r>
                      <a:endParaRPr lang="es-CL" sz="1800" b="1" kern="1200">
                        <a:solidFill>
                          <a:schemeClr val="bg1"/>
                        </a:solidFill>
                        <a:latin typeface="+mn-lt"/>
                        <a:ea typeface="+mn-ea"/>
                        <a:cs typeface="+mn-cs"/>
                      </a:endParaRPr>
                    </a:p>
                  </a:txBody>
                  <a:tcPr>
                    <a:solidFill>
                      <a:schemeClr val="accent2"/>
                    </a:solidFill>
                  </a:tcPr>
                </a:tc>
                <a:tc>
                  <a:txBody>
                    <a:bodyPr/>
                    <a:lstStyle/>
                    <a:p>
                      <a:pPr algn="ctr"/>
                      <a:r>
                        <a:rPr lang="es-ES" sz="1800" b="1" kern="1200">
                          <a:solidFill>
                            <a:schemeClr val="bg1"/>
                          </a:solidFill>
                        </a:rPr>
                        <a:t>TEXTO</a:t>
                      </a:r>
                      <a:endParaRPr lang="es-CL" sz="1800" b="1" kern="1200">
                        <a:solidFill>
                          <a:schemeClr val="bg1"/>
                        </a:solidFill>
                        <a:latin typeface="+mn-lt"/>
                        <a:ea typeface="+mn-ea"/>
                        <a:cs typeface="+mn-cs"/>
                      </a:endParaRPr>
                    </a:p>
                  </a:txBody>
                  <a:tcPr>
                    <a:solidFill>
                      <a:schemeClr val="accent2"/>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accent2"/>
                    </a:solidFill>
                  </a:tcPr>
                </a:tc>
                <a:extLst>
                  <a:ext uri="{0D108BD9-81ED-4DB2-BD59-A6C34878D82A}">
                    <a16:rowId xmlns:a16="http://schemas.microsoft.com/office/drawing/2014/main" val="4149666539"/>
                  </a:ext>
                </a:extLst>
              </a:tr>
              <a:tr h="1365854">
                <a:tc>
                  <a:txBody>
                    <a:bodyPr/>
                    <a:lstStyle/>
                    <a:p>
                      <a:pPr algn="ctr"/>
                      <a:r>
                        <a:rPr lang="es-ES" sz="1800" b="1" baseline="0" dirty="0"/>
                        <a:t>1</a:t>
                      </a:r>
                      <a:endParaRPr lang="es-CL" sz="1800" b="1" dirty="0"/>
                    </a:p>
                  </a:txBody>
                  <a:tcPr/>
                </a:tc>
                <a:tc>
                  <a:txBody>
                    <a:bodyPr/>
                    <a:lstStyle/>
                    <a:p>
                      <a:pPr algn="just"/>
                      <a:r>
                        <a:rPr lang="es-ES" dirty="0"/>
                        <a:t>El servicio ejecuta las acciones planificadas en su plan de gestión ambiental. Cada acción se entiende como ejecutada si se cumplen todos los compromisos establecidos en ella</a:t>
                      </a:r>
                    </a:p>
                  </a:txBody>
                  <a:tcPr/>
                </a:tc>
                <a:tc>
                  <a:txBody>
                    <a:bodyPr/>
                    <a:lstStyle/>
                    <a:p>
                      <a:pPr marL="285750" indent="-285750" algn="l" defTabSz="914400" rtl="0" eaLnBrk="1" latinLnBrk="0" hangingPunct="1">
                        <a:buFont typeface="Arial" panose="020B0604020202020204" pitchFamily="34" charset="0"/>
                        <a:buChar char="•"/>
                      </a:pPr>
                      <a:r>
                        <a:rPr lang="es-ES" dirty="0"/>
                        <a:t>Se mantiene la regla de cumplimiento: </a:t>
                      </a:r>
                      <a:r>
                        <a:rPr lang="es-ES" baseline="0" dirty="0"/>
                        <a:t>las acciones comprometidas se deben ejecutar tal como se diseñaron.</a:t>
                      </a:r>
                      <a:endParaRPr lang="es-CL" dirty="0"/>
                    </a:p>
                  </a:txBody>
                  <a:tcPr/>
                </a:tc>
                <a:extLst>
                  <a:ext uri="{0D108BD9-81ED-4DB2-BD59-A6C34878D82A}">
                    <a16:rowId xmlns:a16="http://schemas.microsoft.com/office/drawing/2014/main" val="1310076648"/>
                  </a:ext>
                </a:extLst>
              </a:tr>
              <a:tr h="633140">
                <a:tc>
                  <a:txBody>
                    <a:bodyPr/>
                    <a:lstStyle/>
                    <a:p>
                      <a:pPr algn="ctr"/>
                      <a:r>
                        <a:rPr lang="es-ES" sz="1800" b="1"/>
                        <a:t>2</a:t>
                      </a:r>
                      <a:endParaRPr lang="es-CL" sz="1800" b="1"/>
                    </a:p>
                  </a:txBody>
                  <a:tcPr/>
                </a:tc>
                <a:tc>
                  <a:txBody>
                    <a:bodyPr/>
                    <a:lstStyle/>
                    <a:p>
                      <a:pPr algn="just"/>
                      <a:r>
                        <a:rPr lang="es-ES" dirty="0"/>
                        <a:t>El servicio mide su huella de carbono</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kern="1200" baseline="0" noProof="0" dirty="0"/>
                        <a:t>Al igual que en el año 2025, se realizará un cálculo automatizado con datos del año t-1 y año t.</a:t>
                      </a:r>
                      <a:endParaRPr lang="es-CL" sz="1800" kern="1200" baseline="0" noProof="0" dirty="0">
                        <a:solidFill>
                          <a:schemeClr val="dk1"/>
                        </a:solidFill>
                        <a:latin typeface="+mn-lt"/>
                        <a:ea typeface="+mn-ea"/>
                        <a:cs typeface="+mn-cs"/>
                      </a:endParaRPr>
                    </a:p>
                  </a:txBody>
                  <a:tcPr/>
                </a:tc>
                <a:extLst>
                  <a:ext uri="{0D108BD9-81ED-4DB2-BD59-A6C34878D82A}">
                    <a16:rowId xmlns:a16="http://schemas.microsoft.com/office/drawing/2014/main" val="2781605051"/>
                  </a:ext>
                </a:extLst>
              </a:tr>
              <a:tr h="1365854">
                <a:tc>
                  <a:txBody>
                    <a:bodyPr/>
                    <a:lstStyle/>
                    <a:p>
                      <a:pPr algn="ctr"/>
                      <a:r>
                        <a:rPr lang="es-ES" sz="1800" b="1" dirty="0"/>
                        <a:t>3</a:t>
                      </a:r>
                      <a:endParaRPr lang="es-CL" sz="1800" b="1" dirty="0"/>
                    </a:p>
                  </a:txBody>
                  <a:tcPr/>
                </a:tc>
                <a:tc>
                  <a:txBody>
                    <a:bodyPr/>
                    <a:lstStyle/>
                    <a:p>
                      <a:pPr algn="just"/>
                      <a:r>
                        <a:rPr lang="es-ES" dirty="0"/>
                        <a:t>El servicio registra los costos de cada acción identificando los ítems presupuestarios.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kern="1200" baseline="0" noProof="0" dirty="0"/>
                        <a:t>Sin cambios</a:t>
                      </a:r>
                      <a:endParaRPr lang="es-CL" sz="1800" kern="1200" baseline="0" noProof="0" dirty="0">
                        <a:solidFill>
                          <a:schemeClr val="dk1"/>
                        </a:solidFill>
                        <a:latin typeface="+mn-lt"/>
                        <a:ea typeface="+mn-ea"/>
                        <a:cs typeface="+mn-cs"/>
                      </a:endParaRPr>
                    </a:p>
                  </a:txBody>
                  <a:tcPr/>
                </a:tc>
                <a:extLst>
                  <a:ext uri="{0D108BD9-81ED-4DB2-BD59-A6C34878D82A}">
                    <a16:rowId xmlns:a16="http://schemas.microsoft.com/office/drawing/2014/main" val="78961765"/>
                  </a:ext>
                </a:extLst>
              </a:tr>
            </a:tbl>
          </a:graphicData>
        </a:graphic>
      </p:graphicFrame>
    </p:spTree>
    <p:extLst>
      <p:ext uri="{BB962C8B-B14F-4D97-AF65-F5344CB8AC3E}">
        <p14:creationId xmlns:p14="http://schemas.microsoft.com/office/powerpoint/2010/main" val="206491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01772" y="579387"/>
            <a:ext cx="8658132" cy="831234"/>
          </a:xfrm>
          <a:prstGeom prst="rect">
            <a:avLst/>
          </a:prstGeom>
          <a:solidFill>
            <a:schemeClr val="tx1">
              <a:lumMod val="65000"/>
              <a:lumOff val="35000"/>
            </a:schemeClr>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 sz="2200" b="1" dirty="0">
                <a:solidFill>
                  <a:schemeClr val="bg1"/>
                </a:solidFill>
                <a:latin typeface="Calibri" panose="020F0502020204030204" pitchFamily="34" charset="0"/>
                <a:cs typeface="Calibri" panose="020F0502020204030204" pitchFamily="34" charset="0"/>
              </a:rPr>
              <a:t>Se trata de la evaluación y propuesta de mejoras en el desempeño ambiental del servicio</a:t>
            </a:r>
          </a:p>
        </p:txBody>
      </p:sp>
      <p:sp>
        <p:nvSpPr>
          <p:cNvPr id="5" name="CuadroTexto 4"/>
          <p:cNvSpPr txBox="1"/>
          <p:nvPr/>
        </p:nvSpPr>
        <p:spPr>
          <a:xfrm>
            <a:off x="257577" y="616821"/>
            <a:ext cx="2781783" cy="793800"/>
          </a:xfrm>
          <a:prstGeom prst="rect">
            <a:avLst/>
          </a:prstGeom>
          <a:solidFill>
            <a:schemeClr val="bg1"/>
          </a:solidFill>
          <a:ln>
            <a:solidFill>
              <a:srgbClr val="0C4581"/>
            </a:solid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5400" b="1" kern="1200" dirty="0">
                <a:ln w="0"/>
                <a:solidFill>
                  <a:schemeClr val="tx1">
                    <a:lumMod val="50000"/>
                    <a:lumOff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ETAPA </a:t>
            </a:r>
            <a:r>
              <a:rPr lang="es-CL" sz="5400" b="1" dirty="0">
                <a:ln w="0"/>
                <a:solidFill>
                  <a:schemeClr val="tx1">
                    <a:lumMod val="50000"/>
                    <a:lumOff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a:t>
            </a:r>
            <a:endParaRPr lang="es-ES" sz="5400" b="1" kern="1200" dirty="0">
              <a:ln w="0"/>
              <a:solidFill>
                <a:schemeClr val="tx1">
                  <a:lumMod val="50000"/>
                  <a:lumOff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0" name="Rectángulo 9"/>
          <p:cNvSpPr/>
          <p:nvPr/>
        </p:nvSpPr>
        <p:spPr>
          <a:xfrm>
            <a:off x="3600450" y="1778510"/>
            <a:ext cx="8259454" cy="3416320"/>
          </a:xfrm>
          <a:prstGeom prst="rect">
            <a:avLst/>
          </a:prstGeom>
          <a:solidFill>
            <a:schemeClr val="bg1"/>
          </a:solidFill>
          <a:ln>
            <a:solidFill>
              <a:srgbClr val="0B4581"/>
            </a:solidFill>
          </a:ln>
          <a:effectLst>
            <a:outerShdw blurRad="50800" dist="38100" dir="2700000" algn="tl" rotWithShape="0">
              <a:prstClr val="black">
                <a:alpha val="40000"/>
              </a:prstClr>
            </a:outerShdw>
          </a:effectLst>
        </p:spPr>
        <p:txBody>
          <a:bodyPr wrap="square">
            <a:spAutoFit/>
          </a:bodyPr>
          <a:lstStyle/>
          <a:p>
            <a:pPr marL="342900" indent="-342900">
              <a:buFont typeface="Arial" panose="020B0604020202020204" pitchFamily="34" charset="0"/>
              <a:buChar char="•"/>
            </a:pPr>
            <a:endParaRPr lang="es-ES" sz="24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sz="2400" b="1" dirty="0">
                <a:solidFill>
                  <a:schemeClr val="bg2">
                    <a:lumMod val="50000"/>
                  </a:schemeClr>
                </a:solidFill>
                <a:latin typeface="Calibri" panose="020F0502020204030204" pitchFamily="34" charset="0"/>
                <a:cs typeface="Calibri" panose="020F0502020204030204" pitchFamily="34" charset="0"/>
              </a:rPr>
              <a:t>Solo existe objetivo 1</a:t>
            </a:r>
          </a:p>
          <a:p>
            <a:pPr marL="342900" indent="-342900">
              <a:buFont typeface="Arial" panose="020B0604020202020204" pitchFamily="34" charset="0"/>
              <a:buChar char="•"/>
            </a:pPr>
            <a:r>
              <a:rPr lang="es-ES" sz="2400" b="1" dirty="0">
                <a:solidFill>
                  <a:schemeClr val="bg2">
                    <a:lumMod val="50000"/>
                  </a:schemeClr>
                </a:solidFill>
                <a:latin typeface="Calibri" panose="020F0502020204030204" pitchFamily="34" charset="0"/>
                <a:cs typeface="Calibri" panose="020F0502020204030204" pitchFamily="34" charset="0"/>
              </a:rPr>
              <a:t>3 Requisitos técnicos</a:t>
            </a:r>
          </a:p>
          <a:p>
            <a:pPr marL="342900" indent="-342900">
              <a:buFont typeface="Arial" panose="020B0604020202020204" pitchFamily="34" charset="0"/>
              <a:buChar char="•"/>
            </a:pPr>
            <a:r>
              <a:rPr lang="es-ES" sz="2400" b="1" dirty="0">
                <a:solidFill>
                  <a:srgbClr val="FF0000"/>
                </a:solidFill>
                <a:latin typeface="Calibri" panose="020F0502020204030204" pitchFamily="34" charset="0"/>
                <a:cs typeface="Calibri" panose="020F0502020204030204" pitchFamily="34" charset="0"/>
              </a:rPr>
              <a:t>Se espera que el servicio en etapa 4 haya alcanzado un grado de madurez de la gestión ambiental en el marco de la ejecución de las etapas 1, 2 y 3, de manera que pueda revisar su desempeño y proponer mejoras, recomendaciones y compromisos durante la etapa 4.</a:t>
            </a:r>
          </a:p>
          <a:p>
            <a:pPr marL="342900" indent="-342900">
              <a:buFont typeface="Arial" panose="020B0604020202020204" pitchFamily="34" charset="0"/>
              <a:buChar char="•"/>
            </a:pPr>
            <a:endParaRPr lang="es-ES" sz="2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3" name="Pentágono 12"/>
          <p:cNvSpPr/>
          <p:nvPr/>
        </p:nvSpPr>
        <p:spPr>
          <a:xfrm>
            <a:off x="257578" y="1711603"/>
            <a:ext cx="3114271" cy="3483227"/>
          </a:xfrm>
          <a:prstGeom prst="homePlat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8950">
              <a:lnSpc>
                <a:spcPct val="90000"/>
              </a:lnSpc>
              <a:spcBef>
                <a:spcPct val="0"/>
              </a:spcBef>
              <a:spcAft>
                <a:spcPct val="35000"/>
              </a:spcAft>
            </a:pPr>
            <a:endParaRPr lang="es-ES" sz="2400" b="1" dirty="0">
              <a:solidFill>
                <a:schemeClr val="bg1"/>
              </a:solidFill>
              <a:latin typeface="Calibri" panose="020F0502020204030204" pitchFamily="34" charset="0"/>
              <a:cs typeface="Calibri" panose="020F0502020204030204" pitchFamily="34" charset="0"/>
            </a:endParaRPr>
          </a:p>
          <a:p>
            <a:pPr lvl="0" algn="ctr" defTabSz="488950">
              <a:lnSpc>
                <a:spcPct val="90000"/>
              </a:lnSpc>
              <a:spcBef>
                <a:spcPct val="0"/>
              </a:spcBef>
              <a:spcAft>
                <a:spcPct val="35000"/>
              </a:spcAft>
            </a:pPr>
            <a:r>
              <a:rPr lang="es-ES" sz="2400" b="1" dirty="0">
                <a:solidFill>
                  <a:schemeClr val="bg1"/>
                </a:solidFill>
                <a:latin typeface="Calibri" panose="020F0502020204030204" pitchFamily="34" charset="0"/>
                <a:cs typeface="Calibri" panose="020F0502020204030204" pitchFamily="34" charset="0"/>
              </a:rPr>
              <a:t>Aspectos relevantes a destacar:</a:t>
            </a:r>
          </a:p>
          <a:p>
            <a:pPr lvl="0" algn="ctr" defTabSz="488950">
              <a:lnSpc>
                <a:spcPct val="90000"/>
              </a:lnSpc>
              <a:spcBef>
                <a:spcPct val="0"/>
              </a:spcBef>
              <a:spcAft>
                <a:spcPct val="35000"/>
              </a:spcAft>
            </a:pPr>
            <a:endParaRPr lang="es-E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90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endParaRPr lang="es-CL"/>
          </a:p>
        </p:txBody>
      </p:sp>
      <p:graphicFrame>
        <p:nvGraphicFramePr>
          <p:cNvPr id="5" name="Tabla 4"/>
          <p:cNvGraphicFramePr>
            <a:graphicFrameLocks noGrp="1"/>
          </p:cNvGraphicFramePr>
          <p:nvPr>
            <p:extLst>
              <p:ext uri="{D42A27DB-BD31-4B8C-83A1-F6EECF244321}">
                <p14:modId xmlns:p14="http://schemas.microsoft.com/office/powerpoint/2010/main" val="207354675"/>
              </p:ext>
            </p:extLst>
          </p:nvPr>
        </p:nvGraphicFramePr>
        <p:xfrm>
          <a:off x="655094" y="625431"/>
          <a:ext cx="11163868" cy="5453211"/>
        </p:xfrm>
        <a:graphic>
          <a:graphicData uri="http://schemas.openxmlformats.org/drawingml/2006/table">
            <a:tbl>
              <a:tblPr firstRow="1" bandRow="1">
                <a:tableStyleId>{F5AB1C69-6EDB-4FF4-983F-18BD219EF322}</a:tableStyleId>
              </a:tblPr>
              <a:tblGrid>
                <a:gridCol w="764274">
                  <a:extLst>
                    <a:ext uri="{9D8B030D-6E8A-4147-A177-3AD203B41FA5}">
                      <a16:colId xmlns:a16="http://schemas.microsoft.com/office/drawing/2014/main" val="591779635"/>
                    </a:ext>
                  </a:extLst>
                </a:gridCol>
                <a:gridCol w="2844722">
                  <a:extLst>
                    <a:ext uri="{9D8B030D-6E8A-4147-A177-3AD203B41FA5}">
                      <a16:colId xmlns:a16="http://schemas.microsoft.com/office/drawing/2014/main" val="2555115019"/>
                    </a:ext>
                  </a:extLst>
                </a:gridCol>
                <a:gridCol w="7554872">
                  <a:extLst>
                    <a:ext uri="{9D8B030D-6E8A-4147-A177-3AD203B41FA5}">
                      <a16:colId xmlns:a16="http://schemas.microsoft.com/office/drawing/2014/main" val="3950835610"/>
                    </a:ext>
                  </a:extLst>
                </a:gridCol>
              </a:tblGrid>
              <a:tr h="546342">
                <a:tc gridSpan="3">
                  <a:txBody>
                    <a:bodyPr/>
                    <a:lstStyle/>
                    <a:p>
                      <a:pPr algn="ctr"/>
                      <a:r>
                        <a:rPr lang="es-ES" sz="2800" b="1" dirty="0">
                          <a:solidFill>
                            <a:schemeClr val="bg1"/>
                          </a:solidFill>
                        </a:rPr>
                        <a:t>ETAPA</a:t>
                      </a:r>
                      <a:r>
                        <a:rPr lang="es-ES" sz="2800" b="1" baseline="0" dirty="0">
                          <a:solidFill>
                            <a:schemeClr val="bg1"/>
                          </a:solidFill>
                        </a:rPr>
                        <a:t> 4</a:t>
                      </a:r>
                      <a:endParaRPr lang="es-CL" sz="2800" b="1" dirty="0">
                        <a:solidFill>
                          <a:schemeClr val="bg1"/>
                        </a:solidFill>
                      </a:endParaRPr>
                    </a:p>
                  </a:txBody>
                  <a:tcPr>
                    <a:solidFill>
                      <a:schemeClr val="bg1">
                        <a:lumMod val="5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5103019"/>
                  </a:ext>
                </a:extLst>
              </a:tr>
              <a:tr h="497370">
                <a:tc gridSpan="3">
                  <a:txBody>
                    <a:bodyPr/>
                    <a:lstStyle/>
                    <a:p>
                      <a:pPr algn="ctr"/>
                      <a:r>
                        <a:rPr lang="es-ES" sz="1800" b="1" baseline="0" dirty="0">
                          <a:solidFill>
                            <a:schemeClr val="bg1"/>
                          </a:solidFill>
                        </a:rPr>
                        <a:t>Objetivo 1: Evaluar y proponer mejoras en el desempeño del Sistema Estado Verde en el servicio.</a:t>
                      </a:r>
                      <a:endParaRPr lang="es-CL" sz="1800" b="1" kern="1200" baseline="0" dirty="0">
                        <a:solidFill>
                          <a:schemeClr val="bg1"/>
                        </a:solidFill>
                        <a:latin typeface="+mn-lt"/>
                        <a:ea typeface="+mn-ea"/>
                        <a:cs typeface="+mn-cs"/>
                      </a:endParaRPr>
                    </a:p>
                  </a:txBody>
                  <a:tcPr>
                    <a:solidFill>
                      <a:schemeClr val="bg1">
                        <a:lumMod val="50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830875254"/>
                  </a:ext>
                </a:extLst>
              </a:tr>
              <a:tr h="391885">
                <a:tc>
                  <a:txBody>
                    <a:bodyPr/>
                    <a:lstStyle/>
                    <a:p>
                      <a:pPr algn="ctr"/>
                      <a:r>
                        <a:rPr lang="es-ES" sz="1800" b="1" kern="1200" dirty="0">
                          <a:solidFill>
                            <a:schemeClr val="bg1"/>
                          </a:solidFill>
                        </a:rPr>
                        <a:t>RT </a:t>
                      </a:r>
                      <a:endParaRPr lang="es-CL" sz="1800" b="1" kern="1200" dirty="0">
                        <a:solidFill>
                          <a:schemeClr val="bg1"/>
                        </a:solidFill>
                        <a:latin typeface="+mn-lt"/>
                        <a:ea typeface="+mn-ea"/>
                        <a:cs typeface="+mn-cs"/>
                      </a:endParaRPr>
                    </a:p>
                  </a:txBody>
                  <a:tcPr>
                    <a:solidFill>
                      <a:schemeClr val="bg1">
                        <a:lumMod val="50000"/>
                      </a:schemeClr>
                    </a:solidFill>
                  </a:tcPr>
                </a:tc>
                <a:tc>
                  <a:txBody>
                    <a:bodyPr/>
                    <a:lstStyle/>
                    <a:p>
                      <a:pPr algn="ctr"/>
                      <a:r>
                        <a:rPr lang="es-ES" sz="1800" b="1" kern="1200">
                          <a:solidFill>
                            <a:schemeClr val="bg1"/>
                          </a:solidFill>
                        </a:rPr>
                        <a:t>TEXTO</a:t>
                      </a:r>
                      <a:endParaRPr lang="es-CL" sz="1800" b="1" kern="1200">
                        <a:solidFill>
                          <a:schemeClr val="bg1"/>
                        </a:solidFill>
                        <a:latin typeface="+mn-lt"/>
                        <a:ea typeface="+mn-ea"/>
                        <a:cs typeface="+mn-cs"/>
                      </a:endParaRPr>
                    </a:p>
                  </a:txBody>
                  <a:tcPr>
                    <a:solidFill>
                      <a:schemeClr val="bg1">
                        <a:lumMod val="50000"/>
                      </a:schemeClr>
                    </a:solidFill>
                  </a:tcPr>
                </a:tc>
                <a:tc>
                  <a:txBody>
                    <a:bodyPr/>
                    <a:lstStyle/>
                    <a:p>
                      <a:pPr algn="ctr"/>
                      <a:r>
                        <a:rPr lang="es-ES" sz="1800" b="1" dirty="0">
                          <a:solidFill>
                            <a:schemeClr val="bg1"/>
                          </a:solidFill>
                        </a:rPr>
                        <a:t>CONSIDERACIONES</a:t>
                      </a:r>
                      <a:endParaRPr lang="es-CL" sz="1800" b="1" dirty="0">
                        <a:solidFill>
                          <a:schemeClr val="bg1"/>
                        </a:solidFill>
                      </a:endParaRPr>
                    </a:p>
                  </a:txBody>
                  <a:tcPr>
                    <a:solidFill>
                      <a:schemeClr val="bg1">
                        <a:lumMod val="50000"/>
                      </a:schemeClr>
                    </a:solidFill>
                  </a:tcPr>
                </a:tc>
                <a:extLst>
                  <a:ext uri="{0D108BD9-81ED-4DB2-BD59-A6C34878D82A}">
                    <a16:rowId xmlns:a16="http://schemas.microsoft.com/office/drawing/2014/main" val="4149666539"/>
                  </a:ext>
                </a:extLst>
              </a:tr>
              <a:tr h="1365854">
                <a:tc>
                  <a:txBody>
                    <a:bodyPr/>
                    <a:lstStyle/>
                    <a:p>
                      <a:pPr algn="ctr"/>
                      <a:r>
                        <a:rPr lang="es-ES" sz="1800" b="1" baseline="0" dirty="0"/>
                        <a:t>1</a:t>
                      </a:r>
                      <a:endParaRPr lang="es-CL" sz="1800" b="1" dirty="0"/>
                    </a:p>
                  </a:txBody>
                  <a:tcPr/>
                </a:tc>
                <a:tc>
                  <a:txBody>
                    <a:bodyPr/>
                    <a:lstStyle/>
                    <a:p>
                      <a:pPr algn="just"/>
                      <a:r>
                        <a:rPr lang="es-ES" dirty="0"/>
                        <a:t>El servicio analiza la efectividad de las acciones implementadas. </a:t>
                      </a:r>
                    </a:p>
                  </a:txBody>
                  <a:tcPr/>
                </a:tc>
                <a:tc>
                  <a:txBody>
                    <a:bodyPr/>
                    <a:lstStyle/>
                    <a:p>
                      <a:pPr marL="0" indent="0" algn="l" defTabSz="914400" rtl="0" eaLnBrk="1" latinLnBrk="0" hangingPunct="1">
                        <a:buFont typeface="Arial" panose="020B0604020202020204" pitchFamily="34" charset="0"/>
                        <a:buNone/>
                      </a:pPr>
                      <a:r>
                        <a:rPr lang="es-ES" sz="1800" kern="1200" dirty="0">
                          <a:solidFill>
                            <a:schemeClr val="dk1"/>
                          </a:solidFill>
                          <a:latin typeface="+mn-lt"/>
                          <a:ea typeface="+mn-ea"/>
                          <a:cs typeface="+mn-cs"/>
                        </a:rPr>
                        <a:t>Análisis respecto a en qué grado cada acción permitió lograr el objetivo para el cual fue diseñada, así como aspectos positivos y negativos de las acciones ejecutadas, y posibilidades de mejoras</a:t>
                      </a:r>
                    </a:p>
                    <a:p>
                      <a:pPr marL="0" indent="0" algn="l" defTabSz="914400" rtl="0" eaLnBrk="1" latinLnBrk="0" hangingPunct="1">
                        <a:buFont typeface="Arial" panose="020B0604020202020204" pitchFamily="34" charset="0"/>
                        <a:buNone/>
                      </a:pPr>
                      <a:r>
                        <a:rPr lang="es-ES" baseline="0" dirty="0"/>
                        <a:t>Análisis de indicadores y sus resultados, así como su modificación en el tiempo</a:t>
                      </a:r>
                      <a:endParaRPr lang="es-CL" dirty="0"/>
                    </a:p>
                  </a:txBody>
                  <a:tcPr/>
                </a:tc>
                <a:extLst>
                  <a:ext uri="{0D108BD9-81ED-4DB2-BD59-A6C34878D82A}">
                    <a16:rowId xmlns:a16="http://schemas.microsoft.com/office/drawing/2014/main" val="1310076648"/>
                  </a:ext>
                </a:extLst>
              </a:tr>
              <a:tr h="633140">
                <a:tc>
                  <a:txBody>
                    <a:bodyPr/>
                    <a:lstStyle/>
                    <a:p>
                      <a:pPr algn="ctr"/>
                      <a:r>
                        <a:rPr lang="es-ES" sz="1800" b="1" dirty="0"/>
                        <a:t>2</a:t>
                      </a:r>
                      <a:endParaRPr lang="es-CL" sz="1800" b="1" dirty="0"/>
                    </a:p>
                  </a:txBody>
                  <a:tcPr/>
                </a:tc>
                <a:tc>
                  <a:txBody>
                    <a:bodyPr/>
                    <a:lstStyle/>
                    <a:p>
                      <a:pPr algn="just"/>
                      <a:r>
                        <a:rPr lang="es-ES" dirty="0"/>
                        <a:t>El servicio analiza su huella de carbono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200" baseline="0" noProof="0" dirty="0">
                          <a:solidFill>
                            <a:schemeClr val="dk1"/>
                          </a:solidFill>
                          <a:latin typeface="+mn-lt"/>
                          <a:ea typeface="+mn-ea"/>
                          <a:cs typeface="+mn-cs"/>
                        </a:rPr>
                        <a:t>Análisis de puntos críticos con mayores emisiones, posibilidades de reducción y/o gestión.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200" baseline="0" noProof="0" dirty="0">
                          <a:solidFill>
                            <a:schemeClr val="dk1"/>
                          </a:solidFill>
                          <a:latin typeface="+mn-lt"/>
                          <a:ea typeface="+mn-ea"/>
                          <a:cs typeface="+mn-cs"/>
                        </a:rPr>
                        <a:t>Análisis de modificaciones de la huella en el tiempo</a:t>
                      </a:r>
                      <a:endParaRPr lang="es-CL" sz="1800" kern="1200" baseline="0" noProof="0" dirty="0">
                        <a:solidFill>
                          <a:schemeClr val="dk1"/>
                        </a:solidFill>
                        <a:latin typeface="+mn-lt"/>
                        <a:ea typeface="+mn-ea"/>
                        <a:cs typeface="+mn-cs"/>
                      </a:endParaRPr>
                    </a:p>
                  </a:txBody>
                  <a:tcPr/>
                </a:tc>
                <a:extLst>
                  <a:ext uri="{0D108BD9-81ED-4DB2-BD59-A6C34878D82A}">
                    <a16:rowId xmlns:a16="http://schemas.microsoft.com/office/drawing/2014/main" val="2781605051"/>
                  </a:ext>
                </a:extLst>
              </a:tr>
              <a:tr h="1478947">
                <a:tc>
                  <a:txBody>
                    <a:bodyPr/>
                    <a:lstStyle/>
                    <a:p>
                      <a:pPr algn="ctr"/>
                      <a:r>
                        <a:rPr lang="es-ES" sz="1800" b="1" dirty="0"/>
                        <a:t>3</a:t>
                      </a:r>
                      <a:endParaRPr lang="es-CL" sz="1800" b="1" dirty="0"/>
                    </a:p>
                  </a:txBody>
                  <a:tcPr/>
                </a:tc>
                <a:tc>
                  <a:txBody>
                    <a:bodyPr/>
                    <a:lstStyle/>
                    <a:p>
                      <a:pPr algn="just"/>
                      <a:r>
                        <a:rPr lang="es-ES" dirty="0"/>
                        <a:t>El servicio propone recomendaciones de mejora y establece compromisos para abordarlas, para el año t y siguientes según corresponda.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200" baseline="0" noProof="0" dirty="0">
                          <a:solidFill>
                            <a:schemeClr val="dk1"/>
                          </a:solidFill>
                          <a:latin typeface="+mn-lt"/>
                          <a:ea typeface="+mn-ea"/>
                          <a:cs typeface="+mn-cs"/>
                        </a:rPr>
                        <a:t>Las recomendaciones de mejora y compromisos se abordarán principalmente por medio de acciones concretas a ser ejecutadas durante el año t y siguientes.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kern="1200" baseline="0" noProof="0" dirty="0">
                          <a:solidFill>
                            <a:schemeClr val="dk1"/>
                          </a:solidFill>
                          <a:latin typeface="+mn-lt"/>
                          <a:ea typeface="+mn-ea"/>
                          <a:cs typeface="+mn-cs"/>
                        </a:rPr>
                        <a:t>Los indicadores del Programa Marco permitirán medir concretamente los resultados. (La Red de Expertos entregará directrices).</a:t>
                      </a:r>
                    </a:p>
                  </a:txBody>
                  <a:tcPr/>
                </a:tc>
                <a:extLst>
                  <a:ext uri="{0D108BD9-81ED-4DB2-BD59-A6C34878D82A}">
                    <a16:rowId xmlns:a16="http://schemas.microsoft.com/office/drawing/2014/main" val="78961765"/>
                  </a:ext>
                </a:extLst>
              </a:tr>
            </a:tbl>
          </a:graphicData>
        </a:graphic>
      </p:graphicFrame>
    </p:spTree>
    <p:extLst>
      <p:ext uri="{BB962C8B-B14F-4D97-AF65-F5344CB8AC3E}">
        <p14:creationId xmlns:p14="http://schemas.microsoft.com/office/powerpoint/2010/main" val="1235443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92500" lnSpcReduction="20000"/>
          </a:bodyPr>
          <a:lstStyle/>
          <a:p>
            <a:endParaRPr lang="es-CL"/>
          </a:p>
        </p:txBody>
      </p:sp>
      <p:sp>
        <p:nvSpPr>
          <p:cNvPr id="3" name="Marcador de texto 2"/>
          <p:cNvSpPr>
            <a:spLocks noGrp="1"/>
          </p:cNvSpPr>
          <p:nvPr>
            <p:ph type="body" sz="quarter" idx="16"/>
          </p:nvPr>
        </p:nvSpPr>
        <p:spPr/>
        <p:txBody>
          <a:bodyPr/>
          <a:lstStyle/>
          <a:p>
            <a:endParaRPr lang="es-CL"/>
          </a:p>
        </p:txBody>
      </p:sp>
      <p:pic>
        <p:nvPicPr>
          <p:cNvPr id="6" name="Imagen 5">
            <a:extLst>
              <a:ext uri="{FF2B5EF4-FFF2-40B4-BE49-F238E27FC236}">
                <a16:creationId xmlns:a16="http://schemas.microsoft.com/office/drawing/2014/main" id="{4670914C-0761-D574-D617-664076A06684}"/>
              </a:ext>
            </a:extLst>
          </p:cNvPr>
          <p:cNvPicPr>
            <a:picLocks noChangeAspect="1"/>
          </p:cNvPicPr>
          <p:nvPr/>
        </p:nvPicPr>
        <p:blipFill>
          <a:blip r:embed="rId2"/>
          <a:stretch>
            <a:fillRect/>
          </a:stretch>
        </p:blipFill>
        <p:spPr>
          <a:xfrm>
            <a:off x="653200" y="392354"/>
            <a:ext cx="10872900" cy="6073291"/>
          </a:xfrm>
          <a:prstGeom prst="rect">
            <a:avLst/>
          </a:prstGeom>
        </p:spPr>
      </p:pic>
    </p:spTree>
    <p:extLst>
      <p:ext uri="{BB962C8B-B14F-4D97-AF65-F5344CB8AC3E}">
        <p14:creationId xmlns:p14="http://schemas.microsoft.com/office/powerpoint/2010/main" val="83463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39911" y="1182135"/>
            <a:ext cx="3808428" cy="3806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ángulo 3"/>
          <p:cNvSpPr/>
          <p:nvPr/>
        </p:nvSpPr>
        <p:spPr>
          <a:xfrm>
            <a:off x="3996294" y="4461282"/>
            <a:ext cx="5336241" cy="794961"/>
          </a:xfrm>
          <a:prstGeom prst="rect">
            <a:avLst/>
          </a:prstGeom>
        </p:spPr>
        <p:txBody>
          <a:bodyPr wrap="square">
            <a:spAutoFit/>
          </a:bodyPr>
          <a:lstStyle/>
          <a:p>
            <a:r>
              <a:rPr lang="es-CL" sz="4566" b="1" dirty="0">
                <a:solidFill>
                  <a:schemeClr val="bg1"/>
                </a:solidFill>
                <a:effectLst>
                  <a:outerShdw blurRad="38100" dist="38100" dir="2700000" algn="tl">
                    <a:srgbClr val="000000">
                      <a:alpha val="43137"/>
                    </a:srgbClr>
                  </a:outerShdw>
                </a:effectLst>
              </a:rPr>
              <a:t>¡Muchas gracias!</a:t>
            </a:r>
          </a:p>
        </p:txBody>
      </p:sp>
    </p:spTree>
    <p:extLst>
      <p:ext uri="{BB962C8B-B14F-4D97-AF65-F5344CB8AC3E}">
        <p14:creationId xmlns:p14="http://schemas.microsoft.com/office/powerpoint/2010/main" val="300924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4">
            <a:extLst>
              <a:ext uri="{FF2B5EF4-FFF2-40B4-BE49-F238E27FC236}">
                <a16:creationId xmlns:a16="http://schemas.microsoft.com/office/drawing/2014/main" id="{F59B3FDD-CF4B-4AF6-AEB9-BE0E0DCF7A94}"/>
              </a:ext>
            </a:extLst>
          </p:cNvPr>
          <p:cNvSpPr txBox="1">
            <a:spLocks/>
          </p:cNvSpPr>
          <p:nvPr/>
        </p:nvSpPr>
        <p:spPr>
          <a:xfrm>
            <a:off x="8610600" y="6356350"/>
            <a:ext cx="2743200"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6F15528-21DE-4FAA-801E-634DDDAF4B2B}" type="slidenum">
              <a:rPr lang="es-CL" sz="1200" smtClean="0">
                <a:solidFill>
                  <a:prstClr val="black">
                    <a:tint val="75000"/>
                  </a:prstClr>
                </a:solidFill>
              </a:rPr>
              <a:pPr algn="r">
                <a:defRPr/>
              </a:pPr>
              <a:t>3</a:t>
            </a:fld>
            <a:endParaRPr lang="es-CL" sz="1200">
              <a:solidFill>
                <a:prstClr val="black">
                  <a:tint val="75000"/>
                </a:prstClr>
              </a:solidFill>
            </a:endParaRPr>
          </a:p>
        </p:txBody>
      </p:sp>
      <p:sp>
        <p:nvSpPr>
          <p:cNvPr id="10" name="Título 1">
            <a:extLst>
              <a:ext uri="{FF2B5EF4-FFF2-40B4-BE49-F238E27FC236}">
                <a16:creationId xmlns:a16="http://schemas.microsoft.com/office/drawing/2014/main" id="{427D8A58-5044-E14B-981D-1D724605802F}"/>
              </a:ext>
            </a:extLst>
          </p:cNvPr>
          <p:cNvSpPr txBox="1">
            <a:spLocks/>
          </p:cNvSpPr>
          <p:nvPr/>
        </p:nvSpPr>
        <p:spPr>
          <a:xfrm>
            <a:off x="1341703" y="570543"/>
            <a:ext cx="9765493" cy="1089872"/>
          </a:xfrm>
          <a:prstGeom prst="rect">
            <a:avLst/>
          </a:prstGeom>
        </p:spPr>
        <p:txBody>
          <a:bodyPr vert="horz" lIns="0" tIns="0" rIns="0" bIns="0" rtlCol="0" anchor="ctr">
            <a:normAutofit/>
          </a:bodyPr>
          <a:lstStyle>
            <a:lvl1pPr algn="ctr" defTabSz="914400" rtl="0" eaLnBrk="1" latinLnBrk="0" hangingPunct="1">
              <a:lnSpc>
                <a:spcPct val="90000"/>
              </a:lnSpc>
              <a:spcBef>
                <a:spcPct val="0"/>
              </a:spcBef>
              <a:buNone/>
              <a:defRPr sz="2600" b="0" i="0" kern="1200">
                <a:solidFill>
                  <a:schemeClr val="tx1"/>
                </a:solidFill>
                <a:latin typeface="Calibri Light"/>
                <a:ea typeface="+mj-ea"/>
                <a:cs typeface="Calibri Light"/>
              </a:defRPr>
            </a:lvl1pPr>
          </a:lstStyle>
          <a:p>
            <a:r>
              <a:rPr lang="es-CL" sz="4000" b="1" dirty="0">
                <a:solidFill>
                  <a:srgbClr val="0B4581"/>
                </a:solidFill>
                <a:latin typeface="+mn-lt"/>
              </a:rPr>
              <a:t>Objetivo de Sistema Estado Verde </a:t>
            </a:r>
          </a:p>
        </p:txBody>
      </p:sp>
      <p:sp>
        <p:nvSpPr>
          <p:cNvPr id="11" name="Marcador de texto 3">
            <a:extLst>
              <a:ext uri="{FF2B5EF4-FFF2-40B4-BE49-F238E27FC236}">
                <a16:creationId xmlns:a16="http://schemas.microsoft.com/office/drawing/2014/main" id="{201BCFB1-10EE-BF43-B6E2-3168E12D6E83}"/>
              </a:ext>
            </a:extLst>
          </p:cNvPr>
          <p:cNvSpPr txBox="1">
            <a:spLocks/>
          </p:cNvSpPr>
          <p:nvPr/>
        </p:nvSpPr>
        <p:spPr>
          <a:xfrm>
            <a:off x="1618875" y="3028812"/>
            <a:ext cx="9488321" cy="3041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bCL"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bCL"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bCL"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dirty="0">
                <a:solidFill>
                  <a:srgbClr val="284A7C"/>
                </a:solidFill>
                <a:latin typeface="+mn-lt"/>
                <a:ea typeface="+mj-ea"/>
                <a:cs typeface="+mj-cs"/>
              </a:rPr>
              <a:t>Implementar progresivamente una </a:t>
            </a:r>
            <a:r>
              <a:rPr lang="es-CL" b="1" dirty="0">
                <a:solidFill>
                  <a:srgbClr val="284A7C"/>
                </a:solidFill>
                <a:effectLst>
                  <a:outerShdw blurRad="38100" dist="38100" dir="2700000" algn="tl">
                    <a:srgbClr val="000000">
                      <a:alpha val="43137"/>
                    </a:srgbClr>
                  </a:outerShdw>
                </a:effectLst>
                <a:latin typeface="+mn-lt"/>
                <a:ea typeface="+mj-ea"/>
                <a:cs typeface="+mj-cs"/>
              </a:rPr>
              <a:t>gestión sustentable </a:t>
            </a:r>
            <a:r>
              <a:rPr lang="es-CL" dirty="0">
                <a:solidFill>
                  <a:srgbClr val="284A7C"/>
                </a:solidFill>
                <a:latin typeface="+mn-lt"/>
                <a:ea typeface="+mj-ea"/>
                <a:cs typeface="+mj-cs"/>
              </a:rPr>
              <a:t>en los procesos administrativos y en los productos estratégicos de las Instituciones, con el fin de </a:t>
            </a:r>
            <a:r>
              <a:rPr lang="es-CL" b="1" dirty="0">
                <a:solidFill>
                  <a:srgbClr val="284A7C"/>
                </a:solidFill>
                <a:effectLst>
                  <a:outerShdw blurRad="38100" dist="38100" dir="2700000" algn="tl">
                    <a:srgbClr val="000000">
                      <a:alpha val="43137"/>
                    </a:srgbClr>
                  </a:outerShdw>
                </a:effectLst>
                <a:latin typeface="+mn-lt"/>
                <a:ea typeface="+mj-ea"/>
                <a:cs typeface="+mj-cs"/>
              </a:rPr>
              <a:t>disminuir los impactos ambientales </a:t>
            </a:r>
            <a:r>
              <a:rPr lang="es-CL" dirty="0">
                <a:solidFill>
                  <a:srgbClr val="284A7C"/>
                </a:solidFill>
                <a:latin typeface="+mn-lt"/>
                <a:ea typeface="+mj-ea"/>
                <a:cs typeface="+mj-cs"/>
              </a:rPr>
              <a:t>y contribuir a los compromisos asumidos por el Estado de Chile en materia de cambio climático</a:t>
            </a:r>
            <a:r>
              <a:rPr lang="es-CL" b="1" dirty="0">
                <a:solidFill>
                  <a:srgbClr val="284A7C"/>
                </a:solidFill>
                <a:latin typeface="+mn-lt"/>
                <a:ea typeface="+mj-ea"/>
                <a:cs typeface="+mj-cs"/>
              </a:rPr>
              <a:t>.</a:t>
            </a:r>
          </a:p>
        </p:txBody>
      </p:sp>
      <p:sp>
        <p:nvSpPr>
          <p:cNvPr id="12" name="Flecha abajo 11"/>
          <p:cNvSpPr/>
          <p:nvPr/>
        </p:nvSpPr>
        <p:spPr>
          <a:xfrm>
            <a:off x="5359170" y="1682589"/>
            <a:ext cx="1239242" cy="999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p>
        </p:txBody>
      </p:sp>
      <p:pic>
        <p:nvPicPr>
          <p:cNvPr id="13" name="Imagen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694" y="4702906"/>
            <a:ext cx="2734842" cy="2734842"/>
          </a:xfrm>
          <a:prstGeom prst="rect">
            <a:avLst/>
          </a:prstGeom>
        </p:spPr>
      </p:pic>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3993" y="5593026"/>
            <a:ext cx="1839862" cy="1128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130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193480" y="203776"/>
            <a:ext cx="5445104" cy="553998"/>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spcBef>
                <a:spcPct val="0"/>
              </a:spcBef>
              <a:buFont typeface="Arial" panose="020B0604020202020204" pitchFamily="34" charset="0"/>
              <a:buNone/>
            </a:pPr>
            <a:r>
              <a:rPr lang="es-CL" sz="4000" b="1" dirty="0">
                <a:solidFill>
                  <a:srgbClr val="0B4581"/>
                </a:solidFill>
                <a:latin typeface="+mn-lt"/>
                <a:ea typeface="+mj-ea"/>
                <a:cs typeface="Calibri Light"/>
              </a:rPr>
              <a:t>ETAPAS DE DESARROLLO</a:t>
            </a:r>
            <a:endParaRPr lang="es-ES" dirty="0">
              <a:solidFill>
                <a:srgbClr val="0B4581"/>
              </a:solidFill>
            </a:endParaRPr>
          </a:p>
        </p:txBody>
      </p:sp>
      <p:graphicFrame>
        <p:nvGraphicFramePr>
          <p:cNvPr id="5" name="Diagrama 4">
            <a:extLst>
              <a:ext uri="{FF2B5EF4-FFF2-40B4-BE49-F238E27FC236}">
                <a16:creationId xmlns:a16="http://schemas.microsoft.com/office/drawing/2014/main" id="{04843550-086D-4481-845C-4B22297FFEE4}"/>
              </a:ext>
            </a:extLst>
          </p:cNvPr>
          <p:cNvGraphicFramePr/>
          <p:nvPr>
            <p:extLst>
              <p:ext uri="{D42A27DB-BD31-4B8C-83A1-F6EECF244321}">
                <p14:modId xmlns:p14="http://schemas.microsoft.com/office/powerpoint/2010/main" val="4088439655"/>
              </p:ext>
            </p:extLst>
          </p:nvPr>
        </p:nvGraphicFramePr>
        <p:xfrm>
          <a:off x="193480" y="944290"/>
          <a:ext cx="11665145" cy="585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5791" y="3078933"/>
            <a:ext cx="1120241" cy="987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44901" y="3275321"/>
            <a:ext cx="1529948" cy="955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95035" y="5242695"/>
            <a:ext cx="800749" cy="107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55090" y="757774"/>
            <a:ext cx="971953" cy="99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95035" y="1548524"/>
            <a:ext cx="1014720" cy="1029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8893" y="5783739"/>
            <a:ext cx="2688325" cy="835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55893" y="163617"/>
            <a:ext cx="2849325" cy="72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48283" y="5781533"/>
            <a:ext cx="1165771" cy="1019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691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90834" y="170799"/>
            <a:ext cx="10515600" cy="791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4800" b="1" dirty="0">
                <a:solidFill>
                  <a:srgbClr val="284A7C"/>
                </a:solidFill>
                <a:latin typeface="+mn-lt"/>
                <a:ea typeface="+mj-ea"/>
                <a:cs typeface="+mj-cs"/>
              </a:rPr>
              <a:t>EQUIPO DE TRABAJO</a:t>
            </a:r>
          </a:p>
        </p:txBody>
      </p:sp>
      <p:graphicFrame>
        <p:nvGraphicFramePr>
          <p:cNvPr id="3" name="Diagrama 2"/>
          <p:cNvGraphicFramePr/>
          <p:nvPr>
            <p:extLst>
              <p:ext uri="{D42A27DB-BD31-4B8C-83A1-F6EECF244321}">
                <p14:modId xmlns:p14="http://schemas.microsoft.com/office/powerpoint/2010/main" val="3413180135"/>
              </p:ext>
            </p:extLst>
          </p:nvPr>
        </p:nvGraphicFramePr>
        <p:xfrm>
          <a:off x="2032000" y="719666"/>
          <a:ext cx="97476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38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1D0C-8141-7CD8-548B-06E40CBD99CB}"/>
              </a:ext>
            </a:extLst>
          </p:cNvPr>
          <p:cNvSpPr>
            <a:spLocks noGrp="1"/>
          </p:cNvSpPr>
          <p:nvPr>
            <p:ph type="title"/>
          </p:nvPr>
        </p:nvSpPr>
        <p:spPr/>
        <p:txBody>
          <a:bodyPr/>
          <a:lstStyle/>
          <a:p>
            <a:r>
              <a:rPr lang="en-US" dirty="0" err="1">
                <a:latin typeface="Verdana"/>
                <a:ea typeface="Verdana"/>
              </a:rPr>
              <a:t>Resultado</a:t>
            </a:r>
            <a:r>
              <a:rPr lang="en-US" dirty="0">
                <a:latin typeface="Verdana"/>
                <a:ea typeface="Verdana"/>
              </a:rPr>
              <a:t> de </a:t>
            </a:r>
            <a:r>
              <a:rPr lang="en-US" dirty="0" err="1">
                <a:latin typeface="Verdana"/>
                <a:ea typeface="Verdana"/>
              </a:rPr>
              <a:t>Encuesta</a:t>
            </a:r>
            <a:endParaRPr lang="en-US" dirty="0" err="1"/>
          </a:p>
        </p:txBody>
      </p:sp>
      <p:sp>
        <p:nvSpPr>
          <p:cNvPr id="3" name="Text Placeholder 2">
            <a:extLst>
              <a:ext uri="{FF2B5EF4-FFF2-40B4-BE49-F238E27FC236}">
                <a16:creationId xmlns:a16="http://schemas.microsoft.com/office/drawing/2014/main" id="{AC84FFDA-E9E5-8D54-351B-8C3A4A78E1A1}"/>
              </a:ext>
            </a:extLst>
          </p:cNvPr>
          <p:cNvSpPr>
            <a:spLocks noGrp="1"/>
          </p:cNvSpPr>
          <p:nvPr>
            <p:ph type="body" sz="quarter" idx="11"/>
          </p:nvPr>
        </p:nvSpPr>
        <p:spPr/>
        <p:txBody>
          <a:bodyPr>
            <a:normAutofit lnSpcReduction="10000"/>
          </a:bodyPr>
          <a:lstStyle/>
          <a:p>
            <a:endParaRPr lang="en-US" dirty="0"/>
          </a:p>
        </p:txBody>
      </p:sp>
    </p:spTree>
    <p:extLst>
      <p:ext uri="{BB962C8B-B14F-4D97-AF65-F5344CB8AC3E}">
        <p14:creationId xmlns:p14="http://schemas.microsoft.com/office/powerpoint/2010/main" val="398322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BB3659-E20E-7E90-4890-54ED61E06C61}"/>
              </a:ext>
            </a:extLst>
          </p:cNvPr>
          <p:cNvSpPr txBox="1"/>
          <p:nvPr/>
        </p:nvSpPr>
        <p:spPr>
          <a:xfrm>
            <a:off x="259819" y="515224"/>
            <a:ext cx="11852010" cy="1938992"/>
          </a:xfrm>
          <a:prstGeom prst="rect">
            <a:avLst/>
          </a:prstGeom>
          <a:noFill/>
        </p:spPr>
        <p:txBody>
          <a:bodyPr wrap="square" rtlCol="0">
            <a:spAutoFit/>
          </a:bodyPr>
          <a:lstStyle/>
          <a:p>
            <a:r>
              <a:rPr lang="es-CL" sz="3000" b="1" dirty="0"/>
              <a:t>P1: Durante el proceso de reporte del consumo hídrico institucional 2024,</a:t>
            </a:r>
          </a:p>
          <a:p>
            <a:r>
              <a:rPr lang="es-CL" sz="3000" b="1" dirty="0"/>
              <a:t>Algunas unidades de su servicio presentaron magnitudes de consumo de</a:t>
            </a:r>
          </a:p>
          <a:p>
            <a:r>
              <a:rPr lang="es-CL" sz="3000" b="1" dirty="0"/>
              <a:t>Agua potable inusuales, por ejemplo, consumo cero o 1.000 litros diarios</a:t>
            </a:r>
          </a:p>
          <a:p>
            <a:r>
              <a:rPr lang="es-CL" sz="3000" b="1" dirty="0"/>
              <a:t>Por persona o más. ¿Cuál considera que podría ser la principal causa?</a:t>
            </a:r>
          </a:p>
        </p:txBody>
      </p:sp>
      <p:pic>
        <p:nvPicPr>
          <p:cNvPr id="6" name="Imagen 5">
            <a:extLst>
              <a:ext uri="{FF2B5EF4-FFF2-40B4-BE49-F238E27FC236}">
                <a16:creationId xmlns:a16="http://schemas.microsoft.com/office/drawing/2014/main" id="{28952569-6600-BBBD-4A87-2C568825F2B3}"/>
              </a:ext>
            </a:extLst>
          </p:cNvPr>
          <p:cNvPicPr>
            <a:picLocks noChangeAspect="1"/>
          </p:cNvPicPr>
          <p:nvPr/>
        </p:nvPicPr>
        <p:blipFill>
          <a:blip r:embed="rId2"/>
          <a:stretch>
            <a:fillRect/>
          </a:stretch>
        </p:blipFill>
        <p:spPr>
          <a:xfrm>
            <a:off x="1722655" y="2619464"/>
            <a:ext cx="8086725" cy="3171825"/>
          </a:xfrm>
          <a:prstGeom prst="rect">
            <a:avLst/>
          </a:prstGeom>
        </p:spPr>
      </p:pic>
    </p:spTree>
    <p:extLst>
      <p:ext uri="{BB962C8B-B14F-4D97-AF65-F5344CB8AC3E}">
        <p14:creationId xmlns:p14="http://schemas.microsoft.com/office/powerpoint/2010/main" val="112042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FD0A2-4934-8412-A79B-FF0641E7AD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71" y="290205"/>
            <a:ext cx="12192000" cy="998018"/>
          </a:xfrm>
          <a:prstGeom prst="rect">
            <a:avLst/>
          </a:prstGeom>
        </p:spPr>
      </p:pic>
      <p:pic>
        <p:nvPicPr>
          <p:cNvPr id="7" name="Picture 6">
            <a:extLst>
              <a:ext uri="{FF2B5EF4-FFF2-40B4-BE49-F238E27FC236}">
                <a16:creationId xmlns:a16="http://schemas.microsoft.com/office/drawing/2014/main" id="{71389545-3300-2BFF-7907-C8F552360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8100" y="5117873"/>
            <a:ext cx="9267372" cy="1393826"/>
          </a:xfrm>
          <a:prstGeom prst="rect">
            <a:avLst/>
          </a:prstGeom>
        </p:spPr>
      </p:pic>
      <p:pic>
        <p:nvPicPr>
          <p:cNvPr id="8" name="Picture 7">
            <a:extLst>
              <a:ext uri="{FF2B5EF4-FFF2-40B4-BE49-F238E27FC236}">
                <a16:creationId xmlns:a16="http://schemas.microsoft.com/office/drawing/2014/main" id="{A75847CC-0A6B-4544-218C-232A0F9D035F}"/>
              </a:ext>
            </a:extLst>
          </p:cNvPr>
          <p:cNvPicPr>
            <a:picLocks noChangeAspect="1"/>
          </p:cNvPicPr>
          <p:nvPr/>
        </p:nvPicPr>
        <p:blipFill>
          <a:blip r:embed="rId4"/>
          <a:stretch>
            <a:fillRect/>
          </a:stretch>
        </p:blipFill>
        <p:spPr>
          <a:xfrm>
            <a:off x="2143125" y="1797718"/>
            <a:ext cx="1809750" cy="2019300"/>
          </a:xfrm>
          <a:prstGeom prst="rect">
            <a:avLst/>
          </a:prstGeom>
        </p:spPr>
      </p:pic>
      <p:pic>
        <p:nvPicPr>
          <p:cNvPr id="3" name="Imagen 2">
            <a:extLst>
              <a:ext uri="{FF2B5EF4-FFF2-40B4-BE49-F238E27FC236}">
                <a16:creationId xmlns:a16="http://schemas.microsoft.com/office/drawing/2014/main" id="{AE18924E-D211-5732-1A49-54F332856037}"/>
              </a:ext>
            </a:extLst>
          </p:cNvPr>
          <p:cNvPicPr>
            <a:picLocks noChangeAspect="1"/>
          </p:cNvPicPr>
          <p:nvPr/>
        </p:nvPicPr>
        <p:blipFill>
          <a:blip r:embed="rId5"/>
          <a:stretch>
            <a:fillRect/>
          </a:stretch>
        </p:blipFill>
        <p:spPr>
          <a:xfrm>
            <a:off x="2155598" y="1288223"/>
            <a:ext cx="7572375" cy="3657600"/>
          </a:xfrm>
          <a:prstGeom prst="rect">
            <a:avLst/>
          </a:prstGeom>
        </p:spPr>
      </p:pic>
    </p:spTree>
    <p:extLst>
      <p:ext uri="{BB962C8B-B14F-4D97-AF65-F5344CB8AC3E}">
        <p14:creationId xmlns:p14="http://schemas.microsoft.com/office/powerpoint/2010/main" val="367696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00BA8-45C3-F789-0859-4DD6E9EBCB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2728"/>
            <a:ext cx="12192000" cy="998018"/>
          </a:xfrm>
          <a:prstGeom prst="rect">
            <a:avLst/>
          </a:prstGeom>
        </p:spPr>
      </p:pic>
      <p:pic>
        <p:nvPicPr>
          <p:cNvPr id="7" name="Picture 6">
            <a:extLst>
              <a:ext uri="{FF2B5EF4-FFF2-40B4-BE49-F238E27FC236}">
                <a16:creationId xmlns:a16="http://schemas.microsoft.com/office/drawing/2014/main" id="{A373A171-D5C5-40EA-37B1-C194CF8BDA6C}"/>
              </a:ext>
            </a:extLst>
          </p:cNvPr>
          <p:cNvPicPr>
            <a:picLocks noChangeAspect="1"/>
          </p:cNvPicPr>
          <p:nvPr/>
        </p:nvPicPr>
        <p:blipFill>
          <a:blip r:embed="rId3"/>
          <a:stretch>
            <a:fillRect/>
          </a:stretch>
        </p:blipFill>
        <p:spPr>
          <a:xfrm>
            <a:off x="2941471" y="1512219"/>
            <a:ext cx="1065297" cy="1196641"/>
          </a:xfrm>
          <a:prstGeom prst="rect">
            <a:avLst/>
          </a:prstGeom>
        </p:spPr>
      </p:pic>
      <p:pic>
        <p:nvPicPr>
          <p:cNvPr id="8" name="Picture 7">
            <a:extLst>
              <a:ext uri="{FF2B5EF4-FFF2-40B4-BE49-F238E27FC236}">
                <a16:creationId xmlns:a16="http://schemas.microsoft.com/office/drawing/2014/main" id="{D7B55CC2-B0F4-29AB-889C-C59948EA2B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1581" y="4177464"/>
            <a:ext cx="7107154" cy="2142624"/>
          </a:xfrm>
          <a:prstGeom prst="rect">
            <a:avLst/>
          </a:prstGeom>
        </p:spPr>
      </p:pic>
      <p:pic>
        <p:nvPicPr>
          <p:cNvPr id="3" name="Imagen 2">
            <a:extLst>
              <a:ext uri="{FF2B5EF4-FFF2-40B4-BE49-F238E27FC236}">
                <a16:creationId xmlns:a16="http://schemas.microsoft.com/office/drawing/2014/main" id="{7B5CE49B-8CA5-B8DA-EB5F-45C7BAADB85E}"/>
              </a:ext>
            </a:extLst>
          </p:cNvPr>
          <p:cNvPicPr>
            <a:picLocks noChangeAspect="1"/>
          </p:cNvPicPr>
          <p:nvPr/>
        </p:nvPicPr>
        <p:blipFill>
          <a:blip r:embed="rId5"/>
          <a:stretch>
            <a:fillRect/>
          </a:stretch>
        </p:blipFill>
        <p:spPr>
          <a:xfrm>
            <a:off x="2941471" y="1160746"/>
            <a:ext cx="5619750" cy="2714625"/>
          </a:xfrm>
          <a:prstGeom prst="rect">
            <a:avLst/>
          </a:prstGeom>
        </p:spPr>
      </p:pic>
    </p:spTree>
    <p:extLst>
      <p:ext uri="{BB962C8B-B14F-4D97-AF65-F5344CB8AC3E}">
        <p14:creationId xmlns:p14="http://schemas.microsoft.com/office/powerpoint/2010/main" val="140644740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D649CD6F50D41913902D9E172AB57" ma:contentTypeVersion="18" ma:contentTypeDescription="Create a new document." ma:contentTypeScope="" ma:versionID="6a76bca5c81083e670a5bc0f134da2f0">
  <xsd:schema xmlns:xsd="http://www.w3.org/2001/XMLSchema" xmlns:xs="http://www.w3.org/2001/XMLSchema" xmlns:p="http://schemas.microsoft.com/office/2006/metadata/properties" xmlns:ns3="e8c2ed61-984d-425a-865a-e74b7080ce64" xmlns:ns4="5fb93665-8eaf-4bbc-9ba3-ed14a7a221d8" targetNamespace="http://schemas.microsoft.com/office/2006/metadata/properties" ma:root="true" ma:fieldsID="37506f947db8131c49dc18414a1c8470" ns3:_="" ns4:_="">
    <xsd:import namespace="e8c2ed61-984d-425a-865a-e74b7080ce64"/>
    <xsd:import namespace="5fb93665-8eaf-4bbc-9ba3-ed14a7a221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2ed61-984d-425a-865a-e74b7080c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b93665-8eaf-4bbc-9ba3-ed14a7a221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8c2ed61-984d-425a-865a-e74b7080ce64" xsi:nil="true"/>
  </documentManagement>
</p:properties>
</file>

<file path=customXml/itemProps1.xml><?xml version="1.0" encoding="utf-8"?>
<ds:datastoreItem xmlns:ds="http://schemas.openxmlformats.org/officeDocument/2006/customXml" ds:itemID="{76FA9089-751E-439C-8094-72BCCC18BD5B}">
  <ds:schemaRefs>
    <ds:schemaRef ds:uri="http://schemas.microsoft.com/sharepoint/v3/contenttype/forms"/>
  </ds:schemaRefs>
</ds:datastoreItem>
</file>

<file path=customXml/itemProps2.xml><?xml version="1.0" encoding="utf-8"?>
<ds:datastoreItem xmlns:ds="http://schemas.openxmlformats.org/officeDocument/2006/customXml" ds:itemID="{593A109F-5545-47AD-9256-38AD9F472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2ed61-984d-425a-865a-e74b7080ce64"/>
    <ds:schemaRef ds:uri="5fb93665-8eaf-4bbc-9ba3-ed14a7a22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96B9A2-B3D8-43F0-8635-183E198B7D98}">
  <ds:schemaRef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e8c2ed61-984d-425a-865a-e74b7080ce64"/>
    <ds:schemaRef ds:uri="5fb93665-8eaf-4bbc-9ba3-ed14a7a221d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1622</TotalTime>
  <Words>2700</Words>
  <Application>Microsoft Office PowerPoint</Application>
  <PresentationFormat>Panorámica</PresentationFormat>
  <Paragraphs>267</Paragraphs>
  <Slides>27</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Verdana</vt:lpstr>
      <vt:lpstr>Wingdings</vt:lpstr>
      <vt:lpstr>Calibri Light</vt:lpstr>
      <vt:lpstr>Office Theme</vt:lpstr>
      <vt:lpstr>Sistema Estado Verde  Etapas 1, 2, 3 y 4 Marco 2026</vt:lpstr>
      <vt:lpstr>Introducción</vt:lpstr>
      <vt:lpstr>Presentación de PowerPoint</vt:lpstr>
      <vt:lpstr>Presentación de PowerPoint</vt:lpstr>
      <vt:lpstr>Presentación de PowerPoint</vt:lpstr>
      <vt:lpstr>Resultado de Encuesta</vt:lpstr>
      <vt:lpstr>Presentación de PowerPoint</vt:lpstr>
      <vt:lpstr>Presentación de PowerPoint</vt:lpstr>
      <vt:lpstr>Presentación de PowerPoint</vt:lpstr>
      <vt:lpstr>Presentación de PowerPoint</vt:lpstr>
      <vt:lpstr>MARCO 2026</vt:lpstr>
      <vt:lpstr>Presentación de PowerPoint</vt:lpstr>
      <vt:lpstr>Criterios para repetición de etapa 3  o  paso a etapa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José Gómez Toledo</cp:lastModifiedBy>
  <cp:revision>118</cp:revision>
  <dcterms:created xsi:type="dcterms:W3CDTF">2022-09-08T19:25:06Z</dcterms:created>
  <dcterms:modified xsi:type="dcterms:W3CDTF">2025-11-19T15:04:45Z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0x010100F94D649CD6F50D41913902D9E172AB57</vt:lpwstr>
  </property>
</Properties>
</file>